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62" r:id="rId2"/>
    <p:sldId id="260" r:id="rId3"/>
    <p:sldId id="261" r:id="rId4"/>
    <p:sldId id="266" r:id="rId5"/>
    <p:sldId id="264" r:id="rId6"/>
    <p:sldId id="267" r:id="rId7"/>
    <p:sldId id="265" r:id="rId8"/>
    <p:sldId id="268" r:id="rId9"/>
    <p:sldId id="270" r:id="rId10"/>
    <p:sldId id="271" r:id="rId11"/>
    <p:sldId id="258" r:id="rId12"/>
    <p:sldId id="269" r:id="rId13"/>
    <p:sldId id="25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2F3E"/>
    <a:srgbClr val="1C5092"/>
    <a:srgbClr val="062E61"/>
    <a:srgbClr val="A81715"/>
    <a:srgbClr val="0068C0"/>
    <a:srgbClr val="1F91CE"/>
    <a:srgbClr val="009C53"/>
    <a:srgbClr val="0000EC"/>
    <a:srgbClr val="00DE01"/>
    <a:srgbClr val="9A6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6364" autoAdjust="0"/>
  </p:normalViewPr>
  <p:slideViewPr>
    <p:cSldViewPr snapToGrid="0">
      <p:cViewPr varScale="1">
        <p:scale>
          <a:sx n="50" d="100"/>
          <a:sy n="50" d="100"/>
        </p:scale>
        <p:origin x="12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3FDF1-0DE2-4C0A-91EF-51A1544CF16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85536-028E-436B-8105-F1769277F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9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on our collaborative approach</a:t>
            </a:r>
          </a:p>
          <a:p>
            <a:r>
              <a:rPr lang="en-US" dirty="0"/>
              <a:t>This was a directive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36-028E-436B-8105-F1769277FF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 used the group to discusses assessment ideas – collaborative approach</a:t>
            </a:r>
          </a:p>
          <a:p>
            <a:r>
              <a:rPr lang="en-US" dirty="0"/>
              <a:t>Assessment can be uncomfortable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36-028E-436B-8105-F1769277FF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6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36-028E-436B-8105-F1769277FF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7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been a good exercise for individuals to go look at their assessment </a:t>
            </a:r>
          </a:p>
          <a:p>
            <a:r>
              <a:rPr lang="en-US" dirty="0"/>
              <a:t>Sharing is caring</a:t>
            </a:r>
          </a:p>
          <a:p>
            <a:r>
              <a:rPr lang="en-US" b="1" dirty="0"/>
              <a:t>Who here are using SLO’s in there practice </a:t>
            </a:r>
          </a:p>
          <a:p>
            <a:r>
              <a:rPr lang="en-US" b="1" dirty="0"/>
              <a:t>How many of you have experience writing SLO’s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36-028E-436B-8105-F1769277FF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3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Trade with group/person next to you</a:t>
            </a:r>
          </a:p>
          <a:p>
            <a:r>
              <a:rPr lang="en-US" dirty="0"/>
              <a:t>Discussion…..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85536-028E-436B-8105-F1769277FF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3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663A-2A45-41E5-8FE2-CBEFEA7D1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4CE05-4115-4132-9CCA-6877151C7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CAA2A-3874-45EA-8BA8-FE069ED7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7FBBE-6626-434E-A5F4-E26A388E0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DBFEB-C762-49D6-AF7D-07D35B83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1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B7D9-DCDC-480F-84C5-1EB7E87A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BBA79-8F31-4EA0-A3DE-379EA2F4D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EFAA2-0313-4411-8F48-E4CABDBE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39F75-510F-41F4-A3C6-C08EDA76B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900C-ECE0-40BB-9B2F-9EFD4C5B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6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063BC6-FE4D-4E2F-8414-7A4E196ED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F038B-E4D8-47EB-9611-F37D102CD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39C0E-C452-42F9-9424-F324C8F7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E4DC1-F797-49DA-91B5-2CDD78D6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8F646-32CA-4F28-9D27-466877D9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E432F-F773-4B3E-A240-C34D5305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3E0D3-6C26-40AB-83F3-E07D58354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A1DC7-4D73-4901-BD55-046C2BBBE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8DBBD-0916-4558-A84E-B9E9DE8BD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8B5B-D9A8-4372-B582-0AB2E0C48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8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A5D4-DB21-4249-A02C-21983D05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1066A-B359-40B7-89E0-AFCA85475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392A4-0B88-4785-99F7-DA9B6F8D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C6E12-968F-4AD8-A75A-8BE4213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2A337-1BFF-4549-80A1-78257BF5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3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1232-5EA5-480E-8F6B-DCAAABA3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187E4-6640-4BD5-82B3-CB416A095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80462-B6C6-4421-A26E-041065505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2503E-8497-4D39-A266-8C0C9A28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A95AB-A186-4F8C-8D6E-70AE4407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135E4-E382-436C-98AD-BF2DD978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0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7D38-BC01-4BCD-8B38-C55CAC55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7BA16-52DD-4947-9CFF-3A35858E5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8628E-16E7-4878-9370-7B33144DF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24C4D-104E-4D03-8ADC-F74A96741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A4D17-C2F8-49FD-9A7F-7FA2F47FB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F4C79-9B24-4CD2-AF8E-C1126400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719181-7E4E-42A1-975A-38681A72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6ED62-ACAD-49D5-8D76-5148512E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2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DE20-BB92-405E-9176-586690030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E25849-77D8-47C4-81B1-1DF996961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3DFE4-0078-4F8B-AC74-F481DCFF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68CCA-83E9-4C78-903D-28DBED8D1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9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0EDF0-BCDE-485D-8CA6-C0046418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0168D2-4F13-4A0B-8457-80F44204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EE7F5-8720-4925-AAFD-446FDCC10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5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C498-5C0C-4BEC-9284-0D50C6003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5E2CE-7942-4977-8899-28B9D94A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EA496-48B9-49E0-96BD-95323E85E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5D280-6361-4B23-B969-11B6891B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A1F9-B1D4-405C-A06D-C0FDAFA7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9F401-14A5-4F7D-B580-1DECDBD8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5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A91A-58EE-44EE-B372-2FCD56FC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C204D-B7C2-4DAF-B00E-2EB14B22A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FA109-E723-43B1-AAE6-901C506DC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086D3-B642-4273-BECF-3E89F349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A73CC-5E75-42B9-B36A-D2E7A7C9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DD279-387C-45A3-AD7A-8026C875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0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328A2E-C0B5-4841-83D5-9DB40A81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C0464-C450-43D4-B107-BB6EDF2E1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6C5ED-2373-42D1-832F-434D197D7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CF6F-D4C2-47AC-B718-09B96FFDED42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C53A1-A595-488D-BDC1-70B66BDD7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2495B-89AC-4E77-9B34-249642A2F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44B85-7DEB-4C80-87A7-C54ED3EC1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8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B094C6-7BFB-4F9A-BB92-AF63E488CBCA}"/>
              </a:ext>
            </a:extLst>
          </p:cNvPr>
          <p:cNvSpPr/>
          <p:nvPr/>
        </p:nvSpPr>
        <p:spPr>
          <a:xfrm>
            <a:off x="5288643" y="208690"/>
            <a:ext cx="62463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1C5092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OUTCOMES OUTSIDE THE CLASSROOM: A COLLABORATIVE APPROACH TO DEVELOPING SLO ASSESSMENT IN STUDENT SUPPORT SERVICES</a:t>
            </a:r>
            <a:endParaRPr lang="en-US" sz="4800" b="1" dirty="0">
              <a:solidFill>
                <a:srgbClr val="1C5092"/>
              </a:solidFill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lego building">
            <a:extLst>
              <a:ext uri="{FF2B5EF4-FFF2-40B4-BE49-F238E27FC236}">
                <a16:creationId xmlns:a16="http://schemas.microsoft.com/office/drawing/2014/main" id="{F09DB194-8CE2-481F-84B5-97928D63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966C16-BF80-4AD2-9F3C-9807C99D8452}"/>
              </a:ext>
            </a:extLst>
          </p:cNvPr>
          <p:cNvCxnSpPr/>
          <p:nvPr/>
        </p:nvCxnSpPr>
        <p:spPr>
          <a:xfrm>
            <a:off x="5419271" y="3994342"/>
            <a:ext cx="6246394" cy="0"/>
          </a:xfrm>
          <a:prstGeom prst="line">
            <a:avLst/>
          </a:prstGeom>
          <a:ln w="38100">
            <a:solidFill>
              <a:srgbClr val="FEC00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B3F8904-2A23-44BF-B615-F54C446E4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90" y="5875772"/>
            <a:ext cx="5321819" cy="77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lego border">
            <a:extLst>
              <a:ext uri="{FF2B5EF4-FFF2-40B4-BE49-F238E27FC236}">
                <a16:creationId xmlns:a16="http://schemas.microsoft.com/office/drawing/2014/main" id="{34B6E38A-4330-4161-B443-3F1DA026B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915" r="4291" b="11231"/>
          <a:stretch/>
        </p:blipFill>
        <p:spPr bwMode="auto">
          <a:xfrm rot="5400000">
            <a:off x="2418670" y="-2870200"/>
            <a:ext cx="7267575" cy="125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073AF-8B47-4322-B89C-B59DDA577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29" y="546904"/>
            <a:ext cx="7459542" cy="57641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845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go background png">
            <a:extLst>
              <a:ext uri="{FF2B5EF4-FFF2-40B4-BE49-F238E27FC236}">
                <a16:creationId xmlns:a16="http://schemas.microsoft.com/office/drawing/2014/main" id="{582313A0-6CB3-4604-8372-9948DC4B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27926"/>
            <a:ext cx="6400801" cy="314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C385B0-0790-4C42-B151-99D59C9B54E9}"/>
              </a:ext>
            </a:extLst>
          </p:cNvPr>
          <p:cNvSpPr/>
          <p:nvPr/>
        </p:nvSpPr>
        <p:spPr>
          <a:xfrm>
            <a:off x="464458" y="581004"/>
            <a:ext cx="4139291" cy="812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dirty="0">
                <a:solidFill>
                  <a:srgbClr val="009C53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</a:t>
            </a:r>
            <a:endParaRPr lang="en-US" sz="4800" dirty="0">
              <a:solidFill>
                <a:srgbClr val="0000EC"/>
              </a:solidFill>
              <a:effectLst/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CC4490-344D-4B45-9A0C-0EC12A7DC52F}"/>
              </a:ext>
            </a:extLst>
          </p:cNvPr>
          <p:cNvCxnSpPr>
            <a:cxnSpLocks/>
          </p:cNvCxnSpPr>
          <p:nvPr/>
        </p:nvCxnSpPr>
        <p:spPr>
          <a:xfrm>
            <a:off x="570230" y="1393855"/>
            <a:ext cx="7260817" cy="0"/>
          </a:xfrm>
          <a:prstGeom prst="line">
            <a:avLst/>
          </a:prstGeom>
          <a:ln w="57150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45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appy legos">
            <a:extLst>
              <a:ext uri="{FF2B5EF4-FFF2-40B4-BE49-F238E27FC236}">
                <a16:creationId xmlns:a16="http://schemas.microsoft.com/office/drawing/2014/main" id="{9F1F7A8B-78F1-4B0B-AD3E-D1452AD7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3B8F5-C5C4-470A-9F8C-B6310D50F224}"/>
              </a:ext>
            </a:extLst>
          </p:cNvPr>
          <p:cNvSpPr/>
          <p:nvPr/>
        </p:nvSpPr>
        <p:spPr>
          <a:xfrm>
            <a:off x="4740612" y="458956"/>
            <a:ext cx="661156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Andrea Kirshman, D.Ed. 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Associate Provost for Retention &amp; Student Success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kirshman@kutztown.edu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Marlene Fares, M.Ed. </a:t>
            </a:r>
            <a:b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Academic Advisor for Exploratory Studies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fares@kutztown.edu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R. Chad Brown, M.A. </a:t>
            </a:r>
            <a:b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Assistant Director for Retention and Student Success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cbrown@kutztown.edu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Lori Lentz, M.Ed. 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Assistant Registrar - Transfer &amp; Graduate Students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lentz@kutztown.edu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88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Rachel Fager, M.L.I.S.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Technical Services Technician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fager@kutztown.edu 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31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72CDD-AFAC-4329-8F92-4943A939D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90550"/>
            <a:ext cx="9144000" cy="567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39BD9-BB29-4AE8-A7A4-6A3A44689E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824" y="777953"/>
            <a:ext cx="4820529" cy="2562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71851-0934-4C78-AF42-AE2996DD8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450" y="4953722"/>
            <a:ext cx="1733550" cy="17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72CDD-AFAC-4329-8F92-4943A939DF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0762" y="1689767"/>
            <a:ext cx="7911237" cy="4911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1C3C2A-7396-48B9-98B5-CC2F0902894C}"/>
              </a:ext>
            </a:extLst>
          </p:cNvPr>
          <p:cNvSpPr/>
          <p:nvPr/>
        </p:nvSpPr>
        <p:spPr>
          <a:xfrm>
            <a:off x="302033" y="256674"/>
            <a:ext cx="64898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B5AFC"/>
                </a:solidFill>
                <a:latin typeface="Impact" panose="020B0806030902050204" pitchFamily="34" charset="0"/>
                <a:ea typeface="Times New Roman" panose="02020603050405020304" pitchFamily="18" charset="0"/>
              </a:rPr>
              <a:t>INTRODUCTIONS</a:t>
            </a:r>
            <a:endParaRPr lang="en-US" sz="4400" dirty="0">
              <a:solidFill>
                <a:srgbClr val="0B5AFC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9257B0-CCED-4BDC-9E8E-A7F5173349A7}"/>
              </a:ext>
            </a:extLst>
          </p:cNvPr>
          <p:cNvCxnSpPr/>
          <p:nvPr/>
        </p:nvCxnSpPr>
        <p:spPr>
          <a:xfrm>
            <a:off x="302033" y="1026115"/>
            <a:ext cx="11488914" cy="0"/>
          </a:xfrm>
          <a:prstGeom prst="line">
            <a:avLst/>
          </a:prstGeom>
          <a:ln w="28575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FCCDD03-31E0-4B5C-A1D5-196FB0A85757}"/>
              </a:ext>
            </a:extLst>
          </p:cNvPr>
          <p:cNvSpPr/>
          <p:nvPr/>
        </p:nvSpPr>
        <p:spPr>
          <a:xfrm>
            <a:off x="302032" y="1457626"/>
            <a:ext cx="6489893" cy="3330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States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vs. Non-Academic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 the Team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Learning Outcomes Defined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as We Go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Peer Review</a:t>
            </a:r>
          </a:p>
        </p:txBody>
      </p:sp>
    </p:spTree>
    <p:extLst>
      <p:ext uri="{BB962C8B-B14F-4D97-AF65-F5344CB8AC3E}">
        <p14:creationId xmlns:p14="http://schemas.microsoft.com/office/powerpoint/2010/main" val="200913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C0147-83CD-4C30-824C-6078D6E6B81F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9781" y="1857375"/>
            <a:ext cx="1544690" cy="1631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EC82E0-4E20-4E9E-9D15-90CDA1702312}"/>
              </a:ext>
            </a:extLst>
          </p:cNvPr>
          <p:cNvSpPr/>
          <p:nvPr/>
        </p:nvSpPr>
        <p:spPr>
          <a:xfrm>
            <a:off x="1601495" y="2080858"/>
            <a:ext cx="820146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1F91CE"/>
                </a:solidFill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of when you hear Registrar?</a:t>
            </a:r>
            <a:endParaRPr lang="en-US" i="1" dirty="0">
              <a:solidFill>
                <a:srgbClr val="1F91CE"/>
              </a:solidFill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for Student Learning Outcomes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Degree audits meet the AACRAO and CAS standards for educating students.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68C0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CHALLENGES</a:t>
            </a:r>
            <a:endParaRPr lang="en-US" sz="2400" dirty="0">
              <a:solidFill>
                <a:srgbClr val="0068C0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Directive and No precedent for SLO’s for the Registrar’s Office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  and Student Engagement</a:t>
            </a:r>
            <a:endParaRPr lang="en-US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2F5D2-A7D4-4C3E-9CEA-D282E7BC47BF}"/>
              </a:ext>
            </a:extLst>
          </p:cNvPr>
          <p:cNvSpPr/>
          <p:nvPr/>
        </p:nvSpPr>
        <p:spPr>
          <a:xfrm>
            <a:off x="1601495" y="48778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7B2F3E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REGISTRAR’S OFFICE</a:t>
            </a:r>
            <a:endParaRPr lang="en-US" sz="3200" dirty="0">
              <a:solidFill>
                <a:srgbClr val="7B2F3E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3C3B3B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FOR THE BUILDING BLOCKS</a:t>
            </a:r>
            <a:endParaRPr lang="en-US" sz="20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black and gray legos">
            <a:extLst>
              <a:ext uri="{FF2B5EF4-FFF2-40B4-BE49-F238E27FC236}">
                <a16:creationId xmlns:a16="http://schemas.microsoft.com/office/drawing/2014/main" id="{B199D29B-75B4-4B27-BB8C-9F2C66843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3" r="58213" b="28036"/>
          <a:stretch/>
        </p:blipFill>
        <p:spPr bwMode="auto">
          <a:xfrm>
            <a:off x="0" y="1"/>
            <a:ext cx="1395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0F85F4-C5F5-41E2-90BA-3B50F8C5581D}"/>
              </a:ext>
            </a:extLst>
          </p:cNvPr>
          <p:cNvCxnSpPr>
            <a:cxnSpLocks/>
          </p:cNvCxnSpPr>
          <p:nvPr/>
        </p:nvCxnSpPr>
        <p:spPr>
          <a:xfrm>
            <a:off x="1649671" y="1654176"/>
            <a:ext cx="7260817" cy="0"/>
          </a:xfrm>
          <a:prstGeom prst="line">
            <a:avLst/>
          </a:prstGeom>
          <a:ln w="57150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rrow: Right 4">
            <a:extLst>
              <a:ext uri="{FF2B5EF4-FFF2-40B4-BE49-F238E27FC236}">
                <a16:creationId xmlns:a16="http://schemas.microsoft.com/office/drawing/2014/main" id="{0F277520-4403-425C-9DF3-6AF61668000D}"/>
              </a:ext>
            </a:extLst>
          </p:cNvPr>
          <p:cNvSpPr/>
          <p:nvPr/>
        </p:nvSpPr>
        <p:spPr>
          <a:xfrm>
            <a:off x="8126118" y="2533475"/>
            <a:ext cx="1568741" cy="674182"/>
          </a:xfrm>
          <a:prstGeom prst="rightArrow">
            <a:avLst/>
          </a:prstGeom>
          <a:solidFill>
            <a:srgbClr val="7B2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Image result for lego cop">
            <a:extLst>
              <a:ext uri="{FF2B5EF4-FFF2-40B4-BE49-F238E27FC236}">
                <a16:creationId xmlns:a16="http://schemas.microsoft.com/office/drawing/2014/main" id="{01AAB21A-5910-40D9-A5F4-8B013CFC7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64" y="1898161"/>
            <a:ext cx="1395663" cy="164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EC82E0-4E20-4E9E-9D15-90CDA1702312}"/>
              </a:ext>
            </a:extLst>
          </p:cNvPr>
          <p:cNvSpPr/>
          <p:nvPr/>
        </p:nvSpPr>
        <p:spPr>
          <a:xfrm>
            <a:off x="515646" y="2275662"/>
            <a:ext cx="8201465" cy="409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Learning Outcomes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of Tutoring Services Employees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Assessment to come…..</a:t>
            </a:r>
          </a:p>
          <a:p>
            <a:r>
              <a:rPr lang="en-US" sz="28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A90417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endParaRPr lang="en-US" sz="1100" dirty="0">
              <a:solidFill>
                <a:srgbClr val="A90417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Inherited staff members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previous data </a:t>
            </a:r>
            <a:endParaRPr lang="en-US" sz="2000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2F5D2-A7D4-4C3E-9CEA-D282E7BC47BF}"/>
              </a:ext>
            </a:extLst>
          </p:cNvPr>
          <p:cNvSpPr/>
          <p:nvPr/>
        </p:nvSpPr>
        <p:spPr>
          <a:xfrm>
            <a:off x="1992630" y="584339"/>
            <a:ext cx="672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A90417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TUTORING SERVICES</a:t>
            </a:r>
            <a:endParaRPr lang="en-US" sz="4400" dirty="0">
              <a:solidFill>
                <a:srgbClr val="A90417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FROM THE GROUND UP</a:t>
            </a:r>
            <a:endParaRPr lang="en-US" sz="20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Image result for lego shazam">
            <a:extLst>
              <a:ext uri="{FF2B5EF4-FFF2-40B4-BE49-F238E27FC236}">
                <a16:creationId xmlns:a16="http://schemas.microsoft.com/office/drawing/2014/main" id="{A9037882-E236-4C22-9DDC-1C806693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3345"/>
            <a:ext cx="1821180" cy="18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red and white legos">
            <a:extLst>
              <a:ext uri="{FF2B5EF4-FFF2-40B4-BE49-F238E27FC236}">
                <a16:creationId xmlns:a16="http://schemas.microsoft.com/office/drawing/2014/main" id="{57C3E930-CB81-4BFA-8D2F-D4DA38844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3"/>
          <a:stretch/>
        </p:blipFill>
        <p:spPr bwMode="auto">
          <a:xfrm>
            <a:off x="10370820" y="0"/>
            <a:ext cx="1821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1F5799F-0988-4DD7-B740-EB8A95A04B46}"/>
              </a:ext>
            </a:extLst>
          </p:cNvPr>
          <p:cNvCxnSpPr>
            <a:cxnSpLocks/>
          </p:cNvCxnSpPr>
          <p:nvPr/>
        </p:nvCxnSpPr>
        <p:spPr>
          <a:xfrm>
            <a:off x="1992630" y="1914525"/>
            <a:ext cx="7260817" cy="0"/>
          </a:xfrm>
          <a:prstGeom prst="line">
            <a:avLst/>
          </a:prstGeom>
          <a:ln w="57150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769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EC82E0-4E20-4E9E-9D15-90CDA1702312}"/>
              </a:ext>
            </a:extLst>
          </p:cNvPr>
          <p:cNvSpPr/>
          <p:nvPr/>
        </p:nvSpPr>
        <p:spPr>
          <a:xfrm>
            <a:off x="843005" y="2768625"/>
            <a:ext cx="8201465" cy="371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Learning Outcomes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Advisement Meetings</a:t>
            </a:r>
          </a:p>
          <a:p>
            <a:r>
              <a:rPr lang="en-US" sz="20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A81715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  <a:endParaRPr lang="en-US" sz="3200" dirty="0">
              <a:solidFill>
                <a:srgbClr val="A81715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Lone Builder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Blueprint Addition</a:t>
            </a:r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92F5D2-A7D4-4C3E-9CEA-D282E7BC47BF}"/>
              </a:ext>
            </a:extLst>
          </p:cNvPr>
          <p:cNvSpPr/>
          <p:nvPr/>
        </p:nvSpPr>
        <p:spPr>
          <a:xfrm>
            <a:off x="2595431" y="516101"/>
            <a:ext cx="67244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5695F6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ADVISING</a:t>
            </a:r>
            <a:endParaRPr lang="en-US" sz="4400" dirty="0">
              <a:solidFill>
                <a:srgbClr val="5695F6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EXPLORATORY STUDIES/UNDECLARED</a:t>
            </a:r>
          </a:p>
          <a:p>
            <a:r>
              <a:rPr lang="en-US" sz="2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WITHOUT A BLUEPRINT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8F85F-A215-4D15-BB7C-99372CF9E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3750" r="19439" b="5833"/>
          <a:stretch/>
        </p:blipFill>
        <p:spPr>
          <a:xfrm>
            <a:off x="76200" y="76200"/>
            <a:ext cx="2534687" cy="2200276"/>
          </a:xfrm>
          <a:prstGeom prst="rect">
            <a:avLst/>
          </a:prstGeom>
        </p:spPr>
      </p:pic>
      <p:pic>
        <p:nvPicPr>
          <p:cNvPr id="10" name="Picture 6" descr="Image result for red and white legos">
            <a:extLst>
              <a:ext uri="{FF2B5EF4-FFF2-40B4-BE49-F238E27FC236}">
                <a16:creationId xmlns:a16="http://schemas.microsoft.com/office/drawing/2014/main" id="{AAD2ECEB-2C0D-42B1-9F61-419C2FAE5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8" r="28855"/>
          <a:stretch/>
        </p:blipFill>
        <p:spPr bwMode="auto">
          <a:xfrm>
            <a:off x="10370820" y="0"/>
            <a:ext cx="1821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D09F4F-6E70-406E-A86C-4D1524900D7F}"/>
              </a:ext>
            </a:extLst>
          </p:cNvPr>
          <p:cNvCxnSpPr>
            <a:cxnSpLocks/>
          </p:cNvCxnSpPr>
          <p:nvPr/>
        </p:nvCxnSpPr>
        <p:spPr>
          <a:xfrm>
            <a:off x="2043639" y="2276476"/>
            <a:ext cx="7260817" cy="0"/>
          </a:xfrm>
          <a:prstGeom prst="line">
            <a:avLst/>
          </a:prstGeom>
          <a:ln w="57150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77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âï¸500+ RANDOM LEGO GIRL FRIEND LEGOS SMALL DETAIL PIECES Purple pink lime BULK ">
            <a:extLst>
              <a:ext uri="{FF2B5EF4-FFF2-40B4-BE49-F238E27FC236}">
                <a16:creationId xmlns:a16="http://schemas.microsoft.com/office/drawing/2014/main" id="{03760ADF-42DB-4396-94F6-12E385F3F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r="48508"/>
          <a:stretch/>
        </p:blipFill>
        <p:spPr bwMode="auto">
          <a:xfrm>
            <a:off x="0" y="0"/>
            <a:ext cx="2422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lego mermaid">
            <a:extLst>
              <a:ext uri="{FF2B5EF4-FFF2-40B4-BE49-F238E27FC236}">
                <a16:creationId xmlns:a16="http://schemas.microsoft.com/office/drawing/2014/main" id="{CC79A20A-8F79-4E58-9E80-96E33700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252" y="271463"/>
            <a:ext cx="2313861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CC3C28-262C-4017-B0D2-BEF0606A26C9}"/>
              </a:ext>
            </a:extLst>
          </p:cNvPr>
          <p:cNvSpPr/>
          <p:nvPr/>
        </p:nvSpPr>
        <p:spPr>
          <a:xfrm>
            <a:off x="2666564" y="79514"/>
            <a:ext cx="672448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9A64B2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 FOR ACADEMIC SUCCESS &amp; ACHIEVEMENT</a:t>
            </a:r>
            <a:endParaRPr lang="en-US" sz="4400" dirty="0">
              <a:solidFill>
                <a:srgbClr val="9A64B2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3C3B3B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A FOUNDATION</a:t>
            </a:r>
            <a:endParaRPr lang="en-US" sz="24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F7A0B2-394D-40CE-AECC-84220B201B40}"/>
              </a:ext>
            </a:extLst>
          </p:cNvPr>
          <p:cNvSpPr/>
          <p:nvPr/>
        </p:nvSpPr>
        <p:spPr>
          <a:xfrm>
            <a:off x="2666564" y="2396262"/>
            <a:ext cx="6096000" cy="4686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Appointments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9A64B2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Improvement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200" dirty="0">
              <a:solidFill>
                <a:srgbClr val="9A64B2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7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8C54C4-F96A-457B-854A-67D4EF628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9005" cy="3714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7A6506-1B18-400A-8F0E-9CD8E0BCF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3176"/>
            <a:ext cx="4949005" cy="37148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3D5976-43FC-4020-9158-FEB52DAC3933}"/>
              </a:ext>
            </a:extLst>
          </p:cNvPr>
          <p:cNvSpPr/>
          <p:nvPr/>
        </p:nvSpPr>
        <p:spPr>
          <a:xfrm>
            <a:off x="5087645" y="307540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7B2F3E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ROHRBACH LIBRARY</a:t>
            </a:r>
          </a:p>
          <a:p>
            <a:r>
              <a:rPr lang="en-US" sz="2400" dirty="0">
                <a:solidFill>
                  <a:srgbClr val="3C3B3B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ON TRADITION</a:t>
            </a:r>
            <a:endParaRPr lang="en-US" sz="2400" dirty="0"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7B2F3E"/>
              </a:solidFill>
              <a:latin typeface="Impact" panose="020B08060309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FE9A05-B78C-4ADB-9D9B-1144E7F656CA}"/>
              </a:ext>
            </a:extLst>
          </p:cNvPr>
          <p:cNvSpPr/>
          <p:nvPr/>
        </p:nvSpPr>
        <p:spPr>
          <a:xfrm>
            <a:off x="5087645" y="1482321"/>
            <a:ext cx="5768423" cy="494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</a:rPr>
              <a:t>Mission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</a:rPr>
              <a:t>Student Learning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</a:rPr>
              <a:t>Information Literacy Sessions</a:t>
            </a:r>
          </a:p>
          <a:p>
            <a:pPr indent="457200"/>
            <a:endParaRPr lang="en-US" dirty="0">
              <a:latin typeface="Bahnschrift SemiLight" panose="020B0502040204020203" pitchFamily="34" charset="0"/>
              <a:ea typeface="Calibri" panose="020F0502020204030204" pitchFamily="34" charset="0"/>
            </a:endParaRPr>
          </a:p>
          <a:p>
            <a:pPr indent="457200"/>
            <a:r>
              <a:rPr lang="en-US" dirty="0">
                <a:latin typeface="Bahnschrift SemiLight" panose="020B0502040204020203" pitchFamily="34" charset="0"/>
                <a:ea typeface="Calibri" panose="020F050202020403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62E6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 marL="34290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</a:rPr>
              <a:t>Stakeholders in the Library </a:t>
            </a: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latin typeface="Bahnschrift SemiLight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Bahnschrift SemiLight" panose="020B0502040204020203" pitchFamily="34" charset="0"/>
                <a:ea typeface="Calibri" panose="020F0502020204030204" pitchFamily="34" charset="0"/>
              </a:rPr>
              <a:t>Updating previous plans to a new building code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C5BA46-7170-4C00-8E4A-0FA0BCC0602D}"/>
              </a:ext>
            </a:extLst>
          </p:cNvPr>
          <p:cNvCxnSpPr>
            <a:cxnSpLocks/>
          </p:cNvCxnSpPr>
          <p:nvPr/>
        </p:nvCxnSpPr>
        <p:spPr>
          <a:xfrm>
            <a:off x="5214802" y="1360271"/>
            <a:ext cx="5968843" cy="0"/>
          </a:xfrm>
          <a:prstGeom prst="line">
            <a:avLst/>
          </a:prstGeom>
          <a:ln w="57150">
            <a:solidFill>
              <a:srgbClr val="FEC0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538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mage result for lego border">
            <a:extLst>
              <a:ext uri="{FF2B5EF4-FFF2-40B4-BE49-F238E27FC236}">
                <a16:creationId xmlns:a16="http://schemas.microsoft.com/office/drawing/2014/main" id="{21E470D8-688C-436D-9D2C-493585598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915" r="4291" b="11231"/>
          <a:stretch/>
        </p:blipFill>
        <p:spPr bwMode="auto">
          <a:xfrm rot="5400000">
            <a:off x="2418670" y="-2870200"/>
            <a:ext cx="7267575" cy="125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FDE2E0-6A1D-442C-82CD-06323A0B9234}"/>
              </a:ext>
            </a:extLst>
          </p:cNvPr>
          <p:cNvSpPr/>
          <p:nvPr/>
        </p:nvSpPr>
        <p:spPr>
          <a:xfrm>
            <a:off x="663117" y="653575"/>
            <a:ext cx="7772403" cy="2801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EC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MISSION STATEMENT: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Bahnschrift SemiLight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Center for Academic Success and Achievement (CASA) supports students in acquiring the knowledge and skills for achieving their educational goals.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000" dirty="0">
              <a:effectLst/>
              <a:latin typeface="Bahnschrift SemiLigh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00EC"/>
                </a:solidFill>
                <a:effectLst/>
                <a:latin typeface="Bahnschrift SemiLigh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SLOs would be expected/appropriate?</a:t>
            </a:r>
          </a:p>
        </p:txBody>
      </p:sp>
      <p:pic>
        <p:nvPicPr>
          <p:cNvPr id="3074" name="Picture 2" descr="Image result for unicorn lego person">
            <a:extLst>
              <a:ext uri="{FF2B5EF4-FFF2-40B4-BE49-F238E27FC236}">
                <a16:creationId xmlns:a16="http://schemas.microsoft.com/office/drawing/2014/main" id="{471BBF24-D314-4530-8703-B1D66268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706" y="653575"/>
            <a:ext cx="3164177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4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Image result for lego border">
            <a:extLst>
              <a:ext uri="{FF2B5EF4-FFF2-40B4-BE49-F238E27FC236}">
                <a16:creationId xmlns:a16="http://schemas.microsoft.com/office/drawing/2014/main" id="{34B6E38A-4330-4161-B443-3F1DA026B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915" r="4291" b="11231"/>
          <a:stretch/>
        </p:blipFill>
        <p:spPr bwMode="auto">
          <a:xfrm rot="5400000">
            <a:off x="2418670" y="-2870200"/>
            <a:ext cx="7267575" cy="1259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18891-6E2C-466B-9866-78800D429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23" y="587635"/>
            <a:ext cx="6964668" cy="53817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950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241</Words>
  <Application>Microsoft Office PowerPoint</Application>
  <PresentationFormat>Widescreen</PresentationFormat>
  <Paragraphs>100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Bahnschrift Condensed</vt:lpstr>
      <vt:lpstr>Bahnschrift SemiLight</vt:lpstr>
      <vt:lpstr>Calibri</vt:lpstr>
      <vt:lpstr>Calibri Light</vt:lpstr>
      <vt:lpstr>Impact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R. Chad</dc:creator>
  <cp:lastModifiedBy>Brown, R. Chad</cp:lastModifiedBy>
  <cp:revision>34</cp:revision>
  <dcterms:created xsi:type="dcterms:W3CDTF">2019-09-04T03:42:39Z</dcterms:created>
  <dcterms:modified xsi:type="dcterms:W3CDTF">2019-09-09T20:02:35Z</dcterms:modified>
</cp:coreProperties>
</file>