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tags/tag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40.xml" ContentType="application/vnd.openxmlformats-officedocument.presentationml.notesSlide+xml"/>
  <Override PartName="/ppt/tags/tag6.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2" r:id="rId1"/>
  </p:sldMasterIdLst>
  <p:notesMasterIdLst>
    <p:notesMasterId r:id="rId56"/>
  </p:notesMasterIdLst>
  <p:sldIdLst>
    <p:sldId id="257" r:id="rId2"/>
    <p:sldId id="337" r:id="rId3"/>
    <p:sldId id="338" r:id="rId4"/>
    <p:sldId id="258" r:id="rId5"/>
    <p:sldId id="270" r:id="rId6"/>
    <p:sldId id="335" r:id="rId7"/>
    <p:sldId id="340" r:id="rId8"/>
    <p:sldId id="339" r:id="rId9"/>
    <p:sldId id="260" r:id="rId10"/>
    <p:sldId id="263" r:id="rId11"/>
    <p:sldId id="342" r:id="rId12"/>
    <p:sldId id="275" r:id="rId13"/>
    <p:sldId id="370" r:id="rId14"/>
    <p:sldId id="266" r:id="rId15"/>
    <p:sldId id="276" r:id="rId16"/>
    <p:sldId id="315" r:id="rId17"/>
    <p:sldId id="291" r:id="rId18"/>
    <p:sldId id="283" r:id="rId19"/>
    <p:sldId id="292" r:id="rId20"/>
    <p:sldId id="295" r:id="rId21"/>
    <p:sldId id="306" r:id="rId22"/>
    <p:sldId id="334" r:id="rId23"/>
    <p:sldId id="265" r:id="rId24"/>
    <p:sldId id="365" r:id="rId25"/>
    <p:sldId id="361" r:id="rId26"/>
    <p:sldId id="362" r:id="rId27"/>
    <p:sldId id="280" r:id="rId28"/>
    <p:sldId id="349" r:id="rId29"/>
    <p:sldId id="347" r:id="rId30"/>
    <p:sldId id="310" r:id="rId31"/>
    <p:sldId id="319" r:id="rId32"/>
    <p:sldId id="311" r:id="rId33"/>
    <p:sldId id="321" r:id="rId34"/>
    <p:sldId id="369" r:id="rId35"/>
    <p:sldId id="352" r:id="rId36"/>
    <p:sldId id="355" r:id="rId37"/>
    <p:sldId id="351" r:id="rId38"/>
    <p:sldId id="366" r:id="rId39"/>
    <p:sldId id="325" r:id="rId40"/>
    <p:sldId id="323" r:id="rId41"/>
    <p:sldId id="318" r:id="rId42"/>
    <p:sldId id="329" r:id="rId43"/>
    <p:sldId id="327" r:id="rId44"/>
    <p:sldId id="333" r:id="rId45"/>
    <p:sldId id="328" r:id="rId46"/>
    <p:sldId id="326" r:id="rId47"/>
    <p:sldId id="330" r:id="rId48"/>
    <p:sldId id="359" r:id="rId49"/>
    <p:sldId id="360" r:id="rId50"/>
    <p:sldId id="367" r:id="rId51"/>
    <p:sldId id="331" r:id="rId52"/>
    <p:sldId id="332" r:id="rId53"/>
    <p:sldId id="264" r:id="rId54"/>
    <p:sldId id="36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96BBD6"/>
    <a:srgbClr val="0077D0"/>
    <a:srgbClr val="FFCC66"/>
    <a:srgbClr val="2E142A"/>
    <a:srgbClr val="31152D"/>
    <a:srgbClr val="150913"/>
    <a:srgbClr val="FF9933"/>
    <a:srgbClr val="912F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82134" autoAdjust="0"/>
  </p:normalViewPr>
  <p:slideViewPr>
    <p:cSldViewPr snapToGrid="0">
      <p:cViewPr varScale="1">
        <p:scale>
          <a:sx n="62" d="100"/>
          <a:sy n="62" d="100"/>
        </p:scale>
        <p:origin x="120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706"/>
    </p:cViewPr>
  </p:sorterViewPr>
  <p:notesViewPr>
    <p:cSldViewPr snapToGrid="0">
      <p:cViewPr varScale="1">
        <p:scale>
          <a:sx n="120" d="100"/>
          <a:sy n="120" d="100"/>
        </p:scale>
        <p:origin x="498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F6DAC-EC3D-4A62-89D0-6B1FF2E75376}"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EAA9B-4AC0-431F-AC76-318CBF148737}" type="slidenum">
              <a:rPr lang="en-US" smtClean="0"/>
              <a:t>‹#›</a:t>
            </a:fld>
            <a:endParaRPr lang="en-US"/>
          </a:p>
        </p:txBody>
      </p:sp>
    </p:spTree>
    <p:extLst>
      <p:ext uri="{BB962C8B-B14F-4D97-AF65-F5344CB8AC3E}">
        <p14:creationId xmlns:p14="http://schemas.microsoft.com/office/powerpoint/2010/main" val="1104306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0EAA9B-4AC0-431F-AC76-318CBF148737}" type="slidenum">
              <a:rPr lang="en-US" smtClean="0"/>
              <a:t>1</a:t>
            </a:fld>
            <a:endParaRPr lang="en-US"/>
          </a:p>
        </p:txBody>
      </p:sp>
    </p:spTree>
    <p:extLst>
      <p:ext uri="{BB962C8B-B14F-4D97-AF65-F5344CB8AC3E}">
        <p14:creationId xmlns:p14="http://schemas.microsoft.com/office/powerpoint/2010/main" val="1563262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21</a:t>
            </a:fld>
            <a:endParaRPr lang="en-US"/>
          </a:p>
        </p:txBody>
      </p:sp>
    </p:spTree>
    <p:extLst>
      <p:ext uri="{BB962C8B-B14F-4D97-AF65-F5344CB8AC3E}">
        <p14:creationId xmlns:p14="http://schemas.microsoft.com/office/powerpoint/2010/main" val="4154890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22</a:t>
            </a:fld>
            <a:endParaRPr lang="en-US"/>
          </a:p>
        </p:txBody>
      </p:sp>
    </p:spTree>
    <p:extLst>
      <p:ext uri="{BB962C8B-B14F-4D97-AF65-F5344CB8AC3E}">
        <p14:creationId xmlns:p14="http://schemas.microsoft.com/office/powerpoint/2010/main" val="3403429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23</a:t>
            </a:fld>
            <a:endParaRPr lang="en-US"/>
          </a:p>
        </p:txBody>
      </p:sp>
    </p:spTree>
    <p:extLst>
      <p:ext uri="{BB962C8B-B14F-4D97-AF65-F5344CB8AC3E}">
        <p14:creationId xmlns:p14="http://schemas.microsoft.com/office/powerpoint/2010/main" val="313025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24</a:t>
            </a:fld>
            <a:endParaRPr lang="en-US"/>
          </a:p>
        </p:txBody>
      </p:sp>
    </p:spTree>
    <p:extLst>
      <p:ext uri="{BB962C8B-B14F-4D97-AF65-F5344CB8AC3E}">
        <p14:creationId xmlns:p14="http://schemas.microsoft.com/office/powerpoint/2010/main" val="227605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challenges do you identify with in case one?
https://www.polleverywhere.com/free_text_polls/MYHg4eoEflroR2zp3wKbJ</a:t>
            </a:r>
          </a:p>
        </p:txBody>
      </p:sp>
      <p:sp>
        <p:nvSpPr>
          <p:cNvPr id="4" name="Slide Number Placeholder 3"/>
          <p:cNvSpPr>
            <a:spLocks noGrp="1"/>
          </p:cNvSpPr>
          <p:nvPr>
            <p:ph type="sldNum" sz="quarter" idx="5"/>
          </p:nvPr>
        </p:nvSpPr>
        <p:spPr/>
        <p:txBody>
          <a:bodyPr/>
          <a:lstStyle/>
          <a:p>
            <a:fld id="{C10EAA9B-4AC0-431F-AC76-318CBF148737}" type="slidenum">
              <a:rPr lang="en-US" smtClean="0"/>
              <a:t>25</a:t>
            </a:fld>
            <a:endParaRPr lang="en-US"/>
          </a:p>
        </p:txBody>
      </p:sp>
      <p:sp>
        <p:nvSpPr>
          <p:cNvPr id="5" name="TextBox 4">
            <a:extLst>
              <a:ext uri="{FF2B5EF4-FFF2-40B4-BE49-F238E27FC236}">
                <a16:creationId xmlns:a16="http://schemas.microsoft.com/office/drawing/2014/main" id="{AE4DAD1D-9194-01FA-3D5B-25A852A3F5C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43862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One strategy you can apply or adapt?
https://www.polleverywhere.com/free_text_polls/fz8zmGBSBCim0KgHf09j1</a:t>
            </a:r>
          </a:p>
        </p:txBody>
      </p:sp>
      <p:sp>
        <p:nvSpPr>
          <p:cNvPr id="4" name="Slide Number Placeholder 3"/>
          <p:cNvSpPr>
            <a:spLocks noGrp="1"/>
          </p:cNvSpPr>
          <p:nvPr>
            <p:ph type="sldNum" sz="quarter" idx="5"/>
          </p:nvPr>
        </p:nvSpPr>
        <p:spPr/>
        <p:txBody>
          <a:bodyPr/>
          <a:lstStyle/>
          <a:p>
            <a:fld id="{C10EAA9B-4AC0-431F-AC76-318CBF148737}" type="slidenum">
              <a:rPr lang="en-US" smtClean="0"/>
              <a:t>26</a:t>
            </a:fld>
            <a:endParaRPr lang="en-US"/>
          </a:p>
        </p:txBody>
      </p:sp>
      <p:sp>
        <p:nvSpPr>
          <p:cNvPr id="5" name="TextBox 4">
            <a:extLst>
              <a:ext uri="{FF2B5EF4-FFF2-40B4-BE49-F238E27FC236}">
                <a16:creationId xmlns:a16="http://schemas.microsoft.com/office/drawing/2014/main" id="{1F663225-98F9-CB67-3235-F29735FB0E6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1100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27</a:t>
            </a:fld>
            <a:endParaRPr lang="en-US"/>
          </a:p>
        </p:txBody>
      </p:sp>
    </p:spTree>
    <p:extLst>
      <p:ext uri="{BB962C8B-B14F-4D97-AF65-F5344CB8AC3E}">
        <p14:creationId xmlns:p14="http://schemas.microsoft.com/office/powerpoint/2010/main" val="172752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28</a:t>
            </a:fld>
            <a:endParaRPr lang="en-US"/>
          </a:p>
        </p:txBody>
      </p:sp>
    </p:spTree>
    <p:extLst>
      <p:ext uri="{BB962C8B-B14F-4D97-AF65-F5344CB8AC3E}">
        <p14:creationId xmlns:p14="http://schemas.microsoft.com/office/powerpoint/2010/main" val="3102696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0EAA9B-4AC0-431F-AC76-318CBF148737}" type="slidenum">
              <a:rPr lang="en-US" smtClean="0"/>
              <a:t>29</a:t>
            </a:fld>
            <a:endParaRPr lang="en-US"/>
          </a:p>
        </p:txBody>
      </p:sp>
    </p:spTree>
    <p:extLst>
      <p:ext uri="{BB962C8B-B14F-4D97-AF65-F5344CB8AC3E}">
        <p14:creationId xmlns:p14="http://schemas.microsoft.com/office/powerpoint/2010/main" val="520136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30</a:t>
            </a:fld>
            <a:endParaRPr lang="en-US"/>
          </a:p>
        </p:txBody>
      </p:sp>
    </p:spTree>
    <p:extLst>
      <p:ext uri="{BB962C8B-B14F-4D97-AF65-F5344CB8AC3E}">
        <p14:creationId xmlns:p14="http://schemas.microsoft.com/office/powerpoint/2010/main" val="87411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12</a:t>
            </a:fld>
            <a:endParaRPr lang="en-US"/>
          </a:p>
        </p:txBody>
      </p:sp>
    </p:spTree>
    <p:extLst>
      <p:ext uri="{BB962C8B-B14F-4D97-AF65-F5344CB8AC3E}">
        <p14:creationId xmlns:p14="http://schemas.microsoft.com/office/powerpoint/2010/main" val="2353096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31</a:t>
            </a:fld>
            <a:endParaRPr lang="en-US"/>
          </a:p>
        </p:txBody>
      </p:sp>
    </p:spTree>
    <p:extLst>
      <p:ext uri="{BB962C8B-B14F-4D97-AF65-F5344CB8AC3E}">
        <p14:creationId xmlns:p14="http://schemas.microsoft.com/office/powerpoint/2010/main" val="2190045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32</a:t>
            </a:fld>
            <a:endParaRPr lang="en-US"/>
          </a:p>
        </p:txBody>
      </p:sp>
    </p:spTree>
    <p:extLst>
      <p:ext uri="{BB962C8B-B14F-4D97-AF65-F5344CB8AC3E}">
        <p14:creationId xmlns:p14="http://schemas.microsoft.com/office/powerpoint/2010/main" val="4120042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33</a:t>
            </a:fld>
            <a:endParaRPr lang="en-US"/>
          </a:p>
        </p:txBody>
      </p:sp>
    </p:spTree>
    <p:extLst>
      <p:ext uri="{BB962C8B-B14F-4D97-AF65-F5344CB8AC3E}">
        <p14:creationId xmlns:p14="http://schemas.microsoft.com/office/powerpoint/2010/main" val="58780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34</a:t>
            </a:fld>
            <a:endParaRPr lang="en-US"/>
          </a:p>
        </p:txBody>
      </p:sp>
    </p:spTree>
    <p:extLst>
      <p:ext uri="{BB962C8B-B14F-4D97-AF65-F5344CB8AC3E}">
        <p14:creationId xmlns:p14="http://schemas.microsoft.com/office/powerpoint/2010/main" val="4147484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35</a:t>
            </a:fld>
            <a:endParaRPr lang="en-US"/>
          </a:p>
        </p:txBody>
      </p:sp>
    </p:spTree>
    <p:extLst>
      <p:ext uri="{BB962C8B-B14F-4D97-AF65-F5344CB8AC3E}">
        <p14:creationId xmlns:p14="http://schemas.microsoft.com/office/powerpoint/2010/main" val="749528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36</a:t>
            </a:fld>
            <a:endParaRPr lang="en-US"/>
          </a:p>
        </p:txBody>
      </p:sp>
    </p:spTree>
    <p:extLst>
      <p:ext uri="{BB962C8B-B14F-4D97-AF65-F5344CB8AC3E}">
        <p14:creationId xmlns:p14="http://schemas.microsoft.com/office/powerpoint/2010/main" val="2383533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37</a:t>
            </a:fld>
            <a:endParaRPr lang="en-US"/>
          </a:p>
        </p:txBody>
      </p:sp>
    </p:spTree>
    <p:extLst>
      <p:ext uri="{BB962C8B-B14F-4D97-AF65-F5344CB8AC3E}">
        <p14:creationId xmlns:p14="http://schemas.microsoft.com/office/powerpoint/2010/main" val="861917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38</a:t>
            </a:fld>
            <a:endParaRPr lang="en-US"/>
          </a:p>
        </p:txBody>
      </p:sp>
    </p:spTree>
    <p:extLst>
      <p:ext uri="{BB962C8B-B14F-4D97-AF65-F5344CB8AC3E}">
        <p14:creationId xmlns:p14="http://schemas.microsoft.com/office/powerpoint/2010/main" val="2799642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challenges do you identify with in case two?
https://www.polleverywhere.com/free_text_polls/gcFR4rtgWuNRb5mqrqV9P</a:t>
            </a:r>
          </a:p>
        </p:txBody>
      </p:sp>
      <p:sp>
        <p:nvSpPr>
          <p:cNvPr id="4" name="Slide Number Placeholder 3"/>
          <p:cNvSpPr>
            <a:spLocks noGrp="1"/>
          </p:cNvSpPr>
          <p:nvPr>
            <p:ph type="sldNum" sz="quarter" idx="5"/>
          </p:nvPr>
        </p:nvSpPr>
        <p:spPr/>
        <p:txBody>
          <a:bodyPr/>
          <a:lstStyle/>
          <a:p>
            <a:fld id="{C10EAA9B-4AC0-431F-AC76-318CBF148737}" type="slidenum">
              <a:rPr lang="en-US" smtClean="0"/>
              <a:t>39</a:t>
            </a:fld>
            <a:endParaRPr lang="en-US"/>
          </a:p>
        </p:txBody>
      </p:sp>
      <p:sp>
        <p:nvSpPr>
          <p:cNvPr id="5" name="TextBox 4">
            <a:extLst>
              <a:ext uri="{FF2B5EF4-FFF2-40B4-BE49-F238E27FC236}">
                <a16:creationId xmlns:a16="http://schemas.microsoft.com/office/drawing/2014/main" id="{D2FC03DF-58E7-46E9-BBF0-1DA1EBE5E743}"/>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32574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challenges do you identify with in case one?
https://www.polleverywhere.com/free_text_polls/JM0Vi4p7nydQVVYWT3x56</a:t>
            </a:r>
          </a:p>
        </p:txBody>
      </p:sp>
      <p:sp>
        <p:nvSpPr>
          <p:cNvPr id="4" name="Slide Number Placeholder 3"/>
          <p:cNvSpPr>
            <a:spLocks noGrp="1"/>
          </p:cNvSpPr>
          <p:nvPr>
            <p:ph type="sldNum" sz="quarter" idx="5"/>
          </p:nvPr>
        </p:nvSpPr>
        <p:spPr/>
        <p:txBody>
          <a:bodyPr/>
          <a:lstStyle/>
          <a:p>
            <a:fld id="{C10EAA9B-4AC0-431F-AC76-318CBF148737}" type="slidenum">
              <a:rPr lang="en-US" smtClean="0"/>
              <a:t>40</a:t>
            </a:fld>
            <a:endParaRPr lang="en-US"/>
          </a:p>
        </p:txBody>
      </p:sp>
      <p:sp>
        <p:nvSpPr>
          <p:cNvPr id="5" name="TextBox 4">
            <a:extLst>
              <a:ext uri="{FF2B5EF4-FFF2-40B4-BE49-F238E27FC236}">
                <a16:creationId xmlns:a16="http://schemas.microsoft.com/office/drawing/2014/main" id="{478EEAEC-48E9-6F42-E97B-76C5E797E19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5229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0EAA9B-4AC0-431F-AC76-318CBF148737}" type="slidenum">
              <a:rPr lang="en-US" smtClean="0"/>
              <a:t>14</a:t>
            </a:fld>
            <a:endParaRPr lang="en-US"/>
          </a:p>
        </p:txBody>
      </p:sp>
    </p:spTree>
    <p:extLst>
      <p:ext uri="{BB962C8B-B14F-4D97-AF65-F5344CB8AC3E}">
        <p14:creationId xmlns:p14="http://schemas.microsoft.com/office/powerpoint/2010/main" val="2639240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41</a:t>
            </a:fld>
            <a:endParaRPr lang="en-US"/>
          </a:p>
        </p:txBody>
      </p:sp>
    </p:spTree>
    <p:extLst>
      <p:ext uri="{BB962C8B-B14F-4D97-AF65-F5344CB8AC3E}">
        <p14:creationId xmlns:p14="http://schemas.microsoft.com/office/powerpoint/2010/main" val="819206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C10EAA9B-4AC0-431F-AC76-318CBF148737}" type="slidenum">
              <a:rPr lang="en-US" smtClean="0"/>
              <a:t>42</a:t>
            </a:fld>
            <a:endParaRPr lang="en-US"/>
          </a:p>
        </p:txBody>
      </p:sp>
    </p:spTree>
    <p:extLst>
      <p:ext uri="{BB962C8B-B14F-4D97-AF65-F5344CB8AC3E}">
        <p14:creationId xmlns:p14="http://schemas.microsoft.com/office/powerpoint/2010/main" val="4188009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43</a:t>
            </a:fld>
            <a:endParaRPr lang="en-US"/>
          </a:p>
        </p:txBody>
      </p:sp>
    </p:spTree>
    <p:extLst>
      <p:ext uri="{BB962C8B-B14F-4D97-AF65-F5344CB8AC3E}">
        <p14:creationId xmlns:p14="http://schemas.microsoft.com/office/powerpoint/2010/main" val="923220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ea typeface="Calibri" panose="020F0502020204030204" pitchFamily="34" charset="0"/>
              </a:rPr>
              <a:t>Goal:</a:t>
            </a:r>
            <a:r>
              <a:rPr lang="en-US" sz="1800" dirty="0">
                <a:solidFill>
                  <a:srgbClr val="000000"/>
                </a:solidFill>
                <a:effectLst/>
                <a:latin typeface="Calibri" panose="020F0502020204030204" pitchFamily="34" charset="0"/>
                <a:ea typeface="Calibri" panose="020F0502020204030204" pitchFamily="34" charset="0"/>
              </a:rPr>
              <a:t> We returned to assessing this outcome (previously assessed in AY 20152016) because we found in our 2017-2018 assessment that argumentation remained a significant challenge for students, even after their completion of the proseminar. We sought to evaluate argumentation in upper-level students’ work, in comparison with student argumentation in the lower-level proseminar.  </a:t>
            </a:r>
          </a:p>
          <a:p>
            <a:endParaRPr lang="en-US" dirty="0"/>
          </a:p>
        </p:txBody>
      </p:sp>
      <p:sp>
        <p:nvSpPr>
          <p:cNvPr id="4" name="Slide Number Placeholder 3"/>
          <p:cNvSpPr>
            <a:spLocks noGrp="1"/>
          </p:cNvSpPr>
          <p:nvPr>
            <p:ph type="sldNum" sz="quarter" idx="5"/>
          </p:nvPr>
        </p:nvSpPr>
        <p:spPr/>
        <p:txBody>
          <a:bodyPr/>
          <a:lstStyle/>
          <a:p>
            <a:fld id="{C10EAA9B-4AC0-431F-AC76-318CBF148737}" type="slidenum">
              <a:rPr lang="en-US" smtClean="0"/>
              <a:t>44</a:t>
            </a:fld>
            <a:endParaRPr lang="en-US"/>
          </a:p>
        </p:txBody>
      </p:sp>
    </p:spTree>
    <p:extLst>
      <p:ext uri="{BB962C8B-B14F-4D97-AF65-F5344CB8AC3E}">
        <p14:creationId xmlns:p14="http://schemas.microsoft.com/office/powerpoint/2010/main" val="3244192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0EAA9B-4AC0-431F-AC76-318CBF148737}" type="slidenum">
              <a:rPr lang="en-US" smtClean="0"/>
              <a:t>45</a:t>
            </a:fld>
            <a:endParaRPr lang="en-US"/>
          </a:p>
        </p:txBody>
      </p:sp>
    </p:spTree>
    <p:extLst>
      <p:ext uri="{BB962C8B-B14F-4D97-AF65-F5344CB8AC3E}">
        <p14:creationId xmlns:p14="http://schemas.microsoft.com/office/powerpoint/2010/main" val="4074979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46</a:t>
            </a:fld>
            <a:endParaRPr lang="en-US"/>
          </a:p>
        </p:txBody>
      </p:sp>
    </p:spTree>
    <p:extLst>
      <p:ext uri="{BB962C8B-B14F-4D97-AF65-F5344CB8AC3E}">
        <p14:creationId xmlns:p14="http://schemas.microsoft.com/office/powerpoint/2010/main" val="3082226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47</a:t>
            </a:fld>
            <a:endParaRPr lang="en-US"/>
          </a:p>
        </p:txBody>
      </p:sp>
    </p:spTree>
    <p:extLst>
      <p:ext uri="{BB962C8B-B14F-4D97-AF65-F5344CB8AC3E}">
        <p14:creationId xmlns:p14="http://schemas.microsoft.com/office/powerpoint/2010/main" val="2726849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10EAA9B-4AC0-431F-AC76-318CBF148737}" type="slidenum">
              <a:rPr lang="en-US" smtClean="0"/>
              <a:t>48</a:t>
            </a:fld>
            <a:endParaRPr lang="en-US"/>
          </a:p>
        </p:txBody>
      </p:sp>
    </p:spTree>
    <p:extLst>
      <p:ext uri="{BB962C8B-B14F-4D97-AF65-F5344CB8AC3E}">
        <p14:creationId xmlns:p14="http://schemas.microsoft.com/office/powerpoint/2010/main" val="31847604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0EAA9B-4AC0-431F-AC76-318CBF148737}" type="slidenum">
              <a:rPr lang="en-US" smtClean="0"/>
              <a:t>49</a:t>
            </a:fld>
            <a:endParaRPr lang="en-US"/>
          </a:p>
        </p:txBody>
      </p:sp>
    </p:spTree>
    <p:extLst>
      <p:ext uri="{BB962C8B-B14F-4D97-AF65-F5344CB8AC3E}">
        <p14:creationId xmlns:p14="http://schemas.microsoft.com/office/powerpoint/2010/main" val="2627246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50</a:t>
            </a:fld>
            <a:endParaRPr lang="en-US"/>
          </a:p>
        </p:txBody>
      </p:sp>
    </p:spTree>
    <p:extLst>
      <p:ext uri="{BB962C8B-B14F-4D97-AF65-F5344CB8AC3E}">
        <p14:creationId xmlns:p14="http://schemas.microsoft.com/office/powerpoint/2010/main" val="189374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0EAA9B-4AC0-431F-AC76-318CBF148737}" type="slidenum">
              <a:rPr lang="en-US" smtClean="0"/>
              <a:t>15</a:t>
            </a:fld>
            <a:endParaRPr lang="en-US"/>
          </a:p>
        </p:txBody>
      </p:sp>
    </p:spTree>
    <p:extLst>
      <p:ext uri="{BB962C8B-B14F-4D97-AF65-F5344CB8AC3E}">
        <p14:creationId xmlns:p14="http://schemas.microsoft.com/office/powerpoint/2010/main" val="594115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challenges do you identify with in case three?
https://www.polleverywhere.com/free_text_polls/8iDFzUMDEPVMESaWKSEJY</a:t>
            </a:r>
          </a:p>
        </p:txBody>
      </p:sp>
      <p:sp>
        <p:nvSpPr>
          <p:cNvPr id="4" name="Slide Number Placeholder 3"/>
          <p:cNvSpPr>
            <a:spLocks noGrp="1"/>
          </p:cNvSpPr>
          <p:nvPr>
            <p:ph type="sldNum" sz="quarter" idx="5"/>
          </p:nvPr>
        </p:nvSpPr>
        <p:spPr/>
        <p:txBody>
          <a:bodyPr/>
          <a:lstStyle/>
          <a:p>
            <a:fld id="{C10EAA9B-4AC0-431F-AC76-318CBF148737}" type="slidenum">
              <a:rPr lang="en-US" smtClean="0"/>
              <a:t>51</a:t>
            </a:fld>
            <a:endParaRPr lang="en-US"/>
          </a:p>
        </p:txBody>
      </p:sp>
      <p:sp>
        <p:nvSpPr>
          <p:cNvPr id="5" name="TextBox 4">
            <a:extLst>
              <a:ext uri="{FF2B5EF4-FFF2-40B4-BE49-F238E27FC236}">
                <a16:creationId xmlns:a16="http://schemas.microsoft.com/office/drawing/2014/main" id="{60D1EE88-0101-2C6B-E4FB-DE1DFE946479}"/>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29540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One strategy you can apply or adapt from case three?
https://www.polleverywhere.com/free_text_polls/8jvvITaFxeW31IpzDPG8V</a:t>
            </a:r>
          </a:p>
        </p:txBody>
      </p:sp>
      <p:sp>
        <p:nvSpPr>
          <p:cNvPr id="4" name="Slide Number Placeholder 3"/>
          <p:cNvSpPr>
            <a:spLocks noGrp="1"/>
          </p:cNvSpPr>
          <p:nvPr>
            <p:ph type="sldNum" sz="quarter" idx="5"/>
          </p:nvPr>
        </p:nvSpPr>
        <p:spPr/>
        <p:txBody>
          <a:bodyPr/>
          <a:lstStyle/>
          <a:p>
            <a:fld id="{C10EAA9B-4AC0-431F-AC76-318CBF148737}" type="slidenum">
              <a:rPr lang="en-US" smtClean="0"/>
              <a:t>52</a:t>
            </a:fld>
            <a:endParaRPr lang="en-US"/>
          </a:p>
        </p:txBody>
      </p:sp>
      <p:sp>
        <p:nvSpPr>
          <p:cNvPr id="5" name="TextBox 4">
            <a:extLst>
              <a:ext uri="{FF2B5EF4-FFF2-40B4-BE49-F238E27FC236}">
                <a16:creationId xmlns:a16="http://schemas.microsoft.com/office/drawing/2014/main" id="{CE9AD35C-0C3A-9D5A-9DB2-CEDAD47F8FB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19337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53</a:t>
            </a:fld>
            <a:endParaRPr lang="en-US"/>
          </a:p>
        </p:txBody>
      </p:sp>
    </p:spTree>
    <p:extLst>
      <p:ext uri="{BB962C8B-B14F-4D97-AF65-F5344CB8AC3E}">
        <p14:creationId xmlns:p14="http://schemas.microsoft.com/office/powerpoint/2010/main" val="244900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16</a:t>
            </a:fld>
            <a:endParaRPr lang="en-US"/>
          </a:p>
        </p:txBody>
      </p:sp>
    </p:spTree>
    <p:extLst>
      <p:ext uri="{BB962C8B-B14F-4D97-AF65-F5344CB8AC3E}">
        <p14:creationId xmlns:p14="http://schemas.microsoft.com/office/powerpoint/2010/main" val="246857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0EAA9B-4AC0-431F-AC76-318CBF148737}" type="slidenum">
              <a:rPr lang="en-US" smtClean="0"/>
              <a:t>17</a:t>
            </a:fld>
            <a:endParaRPr lang="en-US"/>
          </a:p>
        </p:txBody>
      </p:sp>
    </p:spTree>
    <p:extLst>
      <p:ext uri="{BB962C8B-B14F-4D97-AF65-F5344CB8AC3E}">
        <p14:creationId xmlns:p14="http://schemas.microsoft.com/office/powerpoint/2010/main" val="398975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18</a:t>
            </a:fld>
            <a:endParaRPr lang="en-US"/>
          </a:p>
        </p:txBody>
      </p:sp>
    </p:spTree>
    <p:extLst>
      <p:ext uri="{BB962C8B-B14F-4D97-AF65-F5344CB8AC3E}">
        <p14:creationId xmlns:p14="http://schemas.microsoft.com/office/powerpoint/2010/main" val="3677502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19</a:t>
            </a:fld>
            <a:endParaRPr lang="en-US"/>
          </a:p>
        </p:txBody>
      </p:sp>
    </p:spTree>
    <p:extLst>
      <p:ext uri="{BB962C8B-B14F-4D97-AF65-F5344CB8AC3E}">
        <p14:creationId xmlns:p14="http://schemas.microsoft.com/office/powerpoint/2010/main" val="24695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0EAA9B-4AC0-431F-AC76-318CBF148737}" type="slidenum">
              <a:rPr lang="en-US" smtClean="0"/>
              <a:t>20</a:t>
            </a:fld>
            <a:endParaRPr lang="en-US"/>
          </a:p>
        </p:txBody>
      </p:sp>
    </p:spTree>
    <p:extLst>
      <p:ext uri="{BB962C8B-B14F-4D97-AF65-F5344CB8AC3E}">
        <p14:creationId xmlns:p14="http://schemas.microsoft.com/office/powerpoint/2010/main" val="351637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1/17/2023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C9873-D341-4C9A-940F-E7DFE5B0369F}" type="slidenum">
              <a:rPr lang="en-US" smtClean="0"/>
              <a:t>‹#›</a:t>
            </a:fld>
            <a:endParaRPr lang="en-US"/>
          </a:p>
        </p:txBody>
      </p:sp>
    </p:spTree>
    <p:extLst>
      <p:ext uri="{BB962C8B-B14F-4D97-AF65-F5344CB8AC3E}">
        <p14:creationId xmlns:p14="http://schemas.microsoft.com/office/powerpoint/2010/main" val="519827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1/17/2023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C9873-D341-4C9A-940F-E7DFE5B0369F}" type="slidenum">
              <a:rPr lang="en-US" smtClean="0"/>
              <a:t>‹#›</a:t>
            </a:fld>
            <a:endParaRPr lang="en-US"/>
          </a:p>
        </p:txBody>
      </p:sp>
    </p:spTree>
    <p:extLst>
      <p:ext uri="{BB962C8B-B14F-4D97-AF65-F5344CB8AC3E}">
        <p14:creationId xmlns:p14="http://schemas.microsoft.com/office/powerpoint/2010/main" val="152525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1/17/2023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C9873-D341-4C9A-940F-E7DFE5B0369F}" type="slidenum">
              <a:rPr lang="en-US" smtClean="0"/>
              <a:t>‹#›</a:t>
            </a:fld>
            <a:endParaRPr lang="en-US"/>
          </a:p>
        </p:txBody>
      </p:sp>
    </p:spTree>
    <p:extLst>
      <p:ext uri="{BB962C8B-B14F-4D97-AF65-F5344CB8AC3E}">
        <p14:creationId xmlns:p14="http://schemas.microsoft.com/office/powerpoint/2010/main" val="172035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1/17/2023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C9873-D341-4C9A-940F-E7DFE5B0369F}" type="slidenum">
              <a:rPr lang="en-US" smtClean="0"/>
              <a:t>‹#›</a:t>
            </a:fld>
            <a:endParaRPr lang="en-US"/>
          </a:p>
        </p:txBody>
      </p:sp>
    </p:spTree>
    <p:extLst>
      <p:ext uri="{BB962C8B-B14F-4D97-AF65-F5344CB8AC3E}">
        <p14:creationId xmlns:p14="http://schemas.microsoft.com/office/powerpoint/2010/main" val="307547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1/17/2023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C9873-D341-4C9A-940F-E7DFE5B0369F}" type="slidenum">
              <a:rPr lang="en-US" smtClean="0"/>
              <a:t>‹#›</a:t>
            </a:fld>
            <a:endParaRPr lang="en-US"/>
          </a:p>
        </p:txBody>
      </p:sp>
    </p:spTree>
    <p:extLst>
      <p:ext uri="{BB962C8B-B14F-4D97-AF65-F5344CB8AC3E}">
        <p14:creationId xmlns:p14="http://schemas.microsoft.com/office/powerpoint/2010/main" val="301271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1/17/2023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C9873-D341-4C9A-940F-E7DFE5B0369F}" type="slidenum">
              <a:rPr lang="en-US" smtClean="0"/>
              <a:t>‹#›</a:t>
            </a:fld>
            <a:endParaRPr lang="en-US"/>
          </a:p>
        </p:txBody>
      </p:sp>
    </p:spTree>
    <p:extLst>
      <p:ext uri="{BB962C8B-B14F-4D97-AF65-F5344CB8AC3E}">
        <p14:creationId xmlns:p14="http://schemas.microsoft.com/office/powerpoint/2010/main" val="132055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1/17/2023</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FC9873-D341-4C9A-940F-E7DFE5B0369F}" type="slidenum">
              <a:rPr lang="en-US" smtClean="0"/>
              <a:t>‹#›</a:t>
            </a:fld>
            <a:endParaRPr lang="en-US"/>
          </a:p>
        </p:txBody>
      </p:sp>
    </p:spTree>
    <p:extLst>
      <p:ext uri="{BB962C8B-B14F-4D97-AF65-F5344CB8AC3E}">
        <p14:creationId xmlns:p14="http://schemas.microsoft.com/office/powerpoint/2010/main" val="226493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1/17/2023</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FC9873-D341-4C9A-940F-E7DFE5B0369F}" type="slidenum">
              <a:rPr lang="en-US" smtClean="0"/>
              <a:t>‹#›</a:t>
            </a:fld>
            <a:endParaRPr lang="en-US"/>
          </a:p>
        </p:txBody>
      </p:sp>
    </p:spTree>
    <p:extLst>
      <p:ext uri="{BB962C8B-B14F-4D97-AF65-F5344CB8AC3E}">
        <p14:creationId xmlns:p14="http://schemas.microsoft.com/office/powerpoint/2010/main" val="120545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1/17/2023</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FC9873-D341-4C9A-940F-E7DFE5B0369F}" type="slidenum">
              <a:rPr lang="en-US" smtClean="0"/>
              <a:t>‹#›</a:t>
            </a:fld>
            <a:endParaRPr lang="en-US"/>
          </a:p>
        </p:txBody>
      </p:sp>
    </p:spTree>
    <p:extLst>
      <p:ext uri="{BB962C8B-B14F-4D97-AF65-F5344CB8AC3E}">
        <p14:creationId xmlns:p14="http://schemas.microsoft.com/office/powerpoint/2010/main" val="22545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1/17/2023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C9873-D341-4C9A-940F-E7DFE5B0369F}" type="slidenum">
              <a:rPr lang="en-US" smtClean="0"/>
              <a:t>‹#›</a:t>
            </a:fld>
            <a:endParaRPr lang="en-US"/>
          </a:p>
        </p:txBody>
      </p:sp>
    </p:spTree>
    <p:extLst>
      <p:ext uri="{BB962C8B-B14F-4D97-AF65-F5344CB8AC3E}">
        <p14:creationId xmlns:p14="http://schemas.microsoft.com/office/powerpoint/2010/main" val="158988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1/17/2023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C9873-D341-4C9A-940F-E7DFE5B0369F}" type="slidenum">
              <a:rPr lang="en-US" smtClean="0"/>
              <a:t>‹#›</a:t>
            </a:fld>
            <a:endParaRPr lang="en-US"/>
          </a:p>
        </p:txBody>
      </p:sp>
    </p:spTree>
    <p:extLst>
      <p:ext uri="{BB962C8B-B14F-4D97-AF65-F5344CB8AC3E}">
        <p14:creationId xmlns:p14="http://schemas.microsoft.com/office/powerpoint/2010/main" val="4031758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142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1/17/2023</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C9873-D341-4C9A-940F-E7DFE5B0369F}" type="slidenum">
              <a:rPr lang="en-US" smtClean="0"/>
              <a:t>‹#›</a:t>
            </a:fld>
            <a:endParaRPr lang="en-US"/>
          </a:p>
        </p:txBody>
      </p:sp>
    </p:spTree>
    <p:extLst>
      <p:ext uri="{BB962C8B-B14F-4D97-AF65-F5344CB8AC3E}">
        <p14:creationId xmlns:p14="http://schemas.microsoft.com/office/powerpoint/2010/main" val="82213904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0D7F26-7161-C772-BD7C-F09B2670B002}"/>
              </a:ext>
            </a:extLst>
          </p:cNvPr>
          <p:cNvSpPr txBox="1"/>
          <p:nvPr/>
        </p:nvSpPr>
        <p:spPr>
          <a:xfrm>
            <a:off x="1128412" y="1388838"/>
            <a:ext cx="10892709" cy="1754326"/>
          </a:xfrm>
          <a:prstGeom prst="rect">
            <a:avLst/>
          </a:prstGeom>
          <a:noFill/>
        </p:spPr>
        <p:txBody>
          <a:bodyPr wrap="square" rtlCol="0">
            <a:spAutoFit/>
          </a:bodyPr>
          <a:lstStyle/>
          <a:p>
            <a:r>
              <a:rPr lang="en-US" sz="5400" b="1" dirty="0">
                <a:latin typeface="Calibri" panose="020F0502020204030204" pitchFamily="34" charset="0"/>
                <a:cs typeface="Calibri" panose="020F0502020204030204" pitchFamily="34" charset="0"/>
              </a:rPr>
              <a:t>ASSESSMENT – </a:t>
            </a:r>
            <a:r>
              <a:rPr lang="en-US" sz="5400" dirty="0">
                <a:latin typeface="Calibri" panose="020F0502020204030204" pitchFamily="34" charset="0"/>
                <a:cs typeface="Calibri" panose="020F0502020204030204" pitchFamily="34" charset="0"/>
              </a:rPr>
              <a:t>make it meaningful and manageable.</a:t>
            </a:r>
          </a:p>
        </p:txBody>
      </p:sp>
      <p:sp>
        <p:nvSpPr>
          <p:cNvPr id="3" name="TextBox 2">
            <a:extLst>
              <a:ext uri="{FF2B5EF4-FFF2-40B4-BE49-F238E27FC236}">
                <a16:creationId xmlns:a16="http://schemas.microsoft.com/office/drawing/2014/main" id="{F0E1AEE3-D29F-DB0B-BF44-6BC3A50B0A16}"/>
              </a:ext>
            </a:extLst>
          </p:cNvPr>
          <p:cNvSpPr txBox="1"/>
          <p:nvPr/>
        </p:nvSpPr>
        <p:spPr>
          <a:xfrm>
            <a:off x="3051501" y="4312844"/>
            <a:ext cx="5654723" cy="2185214"/>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Kutztown University</a:t>
            </a:r>
          </a:p>
          <a:p>
            <a:pPr algn="ctr"/>
            <a:r>
              <a:rPr lang="en-US" sz="2000" dirty="0">
                <a:latin typeface="Calibri" panose="020F0502020204030204" pitchFamily="34" charset="0"/>
                <a:cs typeface="Calibri" panose="020F0502020204030204" pitchFamily="34" charset="0"/>
              </a:rPr>
              <a:t>January 17, 2023</a:t>
            </a:r>
          </a:p>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r>
              <a:rPr lang="en-US" sz="1400" dirty="0">
                <a:latin typeface="Calibri" panose="020F0502020204030204" pitchFamily="34" charset="0"/>
                <a:cs typeface="Calibri" panose="020F0502020204030204" pitchFamily="34" charset="0"/>
              </a:rPr>
              <a:t>Ruth Slotnick, Ph.D.</a:t>
            </a:r>
          </a:p>
          <a:p>
            <a:pPr algn="ctr"/>
            <a:r>
              <a:rPr lang="en-US" sz="1400" dirty="0">
                <a:latin typeface="Calibri" panose="020F0502020204030204" pitchFamily="34" charset="0"/>
                <a:cs typeface="Calibri" panose="020F0502020204030204" pitchFamily="34" charset="0"/>
              </a:rPr>
              <a:t>NILOA Endorsed Speaker</a:t>
            </a:r>
          </a:p>
          <a:p>
            <a:pPr algn="ctr"/>
            <a:r>
              <a:rPr lang="en-US" sz="1400" dirty="0">
                <a:latin typeface="Calibri" panose="020F0502020204030204" pitchFamily="34" charset="0"/>
                <a:cs typeface="Calibri" panose="020F0502020204030204" pitchFamily="34" charset="0"/>
              </a:rPr>
              <a:t>Bridgewater State University</a:t>
            </a:r>
          </a:p>
        </p:txBody>
      </p:sp>
      <p:sp>
        <p:nvSpPr>
          <p:cNvPr id="4" name="Date Placeholder 3">
            <a:extLst>
              <a:ext uri="{FF2B5EF4-FFF2-40B4-BE49-F238E27FC236}">
                <a16:creationId xmlns:a16="http://schemas.microsoft.com/office/drawing/2014/main" id="{E1D2AF49-E261-E62D-08F3-3DC280B3584C}"/>
              </a:ext>
            </a:extLst>
          </p:cNvPr>
          <p:cNvSpPr>
            <a:spLocks noGrp="1"/>
          </p:cNvSpPr>
          <p:nvPr>
            <p:ph type="dt" sz="half" idx="10"/>
          </p:nvPr>
        </p:nvSpPr>
        <p:spPr/>
        <p:txBody>
          <a:bodyPr/>
          <a:lstStyle/>
          <a:p>
            <a:r>
              <a:rPr lang="en-US"/>
              <a:t>1/17/2023</a:t>
            </a:r>
          </a:p>
        </p:txBody>
      </p:sp>
      <p:sp>
        <p:nvSpPr>
          <p:cNvPr id="5" name="Slide Number Placeholder 4">
            <a:extLst>
              <a:ext uri="{FF2B5EF4-FFF2-40B4-BE49-F238E27FC236}">
                <a16:creationId xmlns:a16="http://schemas.microsoft.com/office/drawing/2014/main" id="{680B8F4F-07E0-3B4C-5451-8E697F6AC01D}"/>
              </a:ext>
            </a:extLst>
          </p:cNvPr>
          <p:cNvSpPr>
            <a:spLocks noGrp="1"/>
          </p:cNvSpPr>
          <p:nvPr>
            <p:ph type="sldNum" sz="quarter" idx="12"/>
          </p:nvPr>
        </p:nvSpPr>
        <p:spPr/>
        <p:txBody>
          <a:bodyPr/>
          <a:lstStyle/>
          <a:p>
            <a:fld id="{C5FC9873-D341-4C9A-940F-E7DFE5B0369F}" type="slidenum">
              <a:rPr lang="en-US" smtClean="0"/>
              <a:t>1</a:t>
            </a:fld>
            <a:endParaRPr lang="en-US"/>
          </a:p>
        </p:txBody>
      </p:sp>
    </p:spTree>
    <p:extLst>
      <p:ext uri="{BB962C8B-B14F-4D97-AF65-F5344CB8AC3E}">
        <p14:creationId xmlns:p14="http://schemas.microsoft.com/office/powerpoint/2010/main" val="1985822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descr="Program review grid">
            <a:extLst>
              <a:ext uri="{FF2B5EF4-FFF2-40B4-BE49-F238E27FC236}">
                <a16:creationId xmlns:a16="http://schemas.microsoft.com/office/drawing/2014/main" id="{0D0F54D0-BD87-DC2F-3B3B-EE95121EE472}"/>
              </a:ext>
            </a:extLst>
          </p:cNvPr>
          <p:cNvGrpSpPr/>
          <p:nvPr/>
        </p:nvGrpSpPr>
        <p:grpSpPr>
          <a:xfrm>
            <a:off x="691306" y="2430953"/>
            <a:ext cx="6844958" cy="2029936"/>
            <a:chOff x="603558" y="2450149"/>
            <a:chExt cx="6844958" cy="2029936"/>
          </a:xfrm>
          <a:solidFill>
            <a:srgbClr val="336699"/>
          </a:solidFill>
        </p:grpSpPr>
        <p:cxnSp>
          <p:nvCxnSpPr>
            <p:cNvPr id="12" name="Straight Connector 11">
              <a:extLst>
                <a:ext uri="{FF2B5EF4-FFF2-40B4-BE49-F238E27FC236}">
                  <a16:creationId xmlns:a16="http://schemas.microsoft.com/office/drawing/2014/main" id="{E203CCA7-28E5-ADC1-6E2F-AD4F438A81E5}"/>
                </a:ext>
              </a:extLst>
            </p:cNvPr>
            <p:cNvCxnSpPr>
              <a:cxnSpLocks/>
              <a:stCxn id="2" idx="2"/>
            </p:cNvCxnSpPr>
            <p:nvPr/>
          </p:nvCxnSpPr>
          <p:spPr>
            <a:xfrm flipV="1">
              <a:off x="603558" y="3448196"/>
              <a:ext cx="6844958" cy="12526"/>
            </a:xfrm>
            <a:prstGeom prst="line">
              <a:avLst/>
            </a:prstGeom>
            <a:grpFill/>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lowchart: Connector 1">
              <a:extLst>
                <a:ext uri="{FF2B5EF4-FFF2-40B4-BE49-F238E27FC236}">
                  <a16:creationId xmlns:a16="http://schemas.microsoft.com/office/drawing/2014/main" id="{908406AD-FF3C-F7EE-3703-A84D96EAD749}"/>
                </a:ext>
              </a:extLst>
            </p:cNvPr>
            <p:cNvSpPr/>
            <p:nvPr/>
          </p:nvSpPr>
          <p:spPr>
            <a:xfrm>
              <a:off x="603558" y="2450149"/>
              <a:ext cx="2022825" cy="2021146"/>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Program Outcomes</a:t>
              </a:r>
            </a:p>
          </p:txBody>
        </p:sp>
        <p:sp>
          <p:nvSpPr>
            <p:cNvPr id="3" name="Flowchart: Connector 2">
              <a:extLst>
                <a:ext uri="{FF2B5EF4-FFF2-40B4-BE49-F238E27FC236}">
                  <a16:creationId xmlns:a16="http://schemas.microsoft.com/office/drawing/2014/main" id="{9DE1D438-CD9F-7D8B-35E4-3F9F2AF844F8}"/>
                </a:ext>
              </a:extLst>
            </p:cNvPr>
            <p:cNvSpPr/>
            <p:nvPr/>
          </p:nvSpPr>
          <p:spPr>
            <a:xfrm>
              <a:off x="2782368" y="2458939"/>
              <a:ext cx="2022825" cy="2021146"/>
            </a:xfrm>
            <a:prstGeom prst="flowChartConnector">
              <a:avLst/>
            </a:prstGeom>
            <a:solidFill>
              <a:srgbClr val="007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Program Assessment</a:t>
              </a:r>
            </a:p>
          </p:txBody>
        </p:sp>
        <p:sp>
          <p:nvSpPr>
            <p:cNvPr id="4" name="Flowchart: Connector 3">
              <a:extLst>
                <a:ext uri="{FF2B5EF4-FFF2-40B4-BE49-F238E27FC236}">
                  <a16:creationId xmlns:a16="http://schemas.microsoft.com/office/drawing/2014/main" id="{4BBEDA2F-3CA2-B874-B6BF-67EAC951972E}"/>
                </a:ext>
              </a:extLst>
            </p:cNvPr>
            <p:cNvSpPr/>
            <p:nvPr/>
          </p:nvSpPr>
          <p:spPr>
            <a:xfrm>
              <a:off x="4938493" y="2453255"/>
              <a:ext cx="2022825" cy="2021146"/>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Program Review</a:t>
              </a:r>
            </a:p>
          </p:txBody>
        </p:sp>
      </p:grpSp>
      <p:grpSp>
        <p:nvGrpSpPr>
          <p:cNvPr id="11" name="Group 10">
            <a:extLst>
              <a:ext uri="{FF2B5EF4-FFF2-40B4-BE49-F238E27FC236}">
                <a16:creationId xmlns:a16="http://schemas.microsoft.com/office/drawing/2014/main" id="{184FF6CB-FC17-1350-A10F-C663B2BD3017}"/>
              </a:ext>
            </a:extLst>
          </p:cNvPr>
          <p:cNvGrpSpPr/>
          <p:nvPr/>
        </p:nvGrpSpPr>
        <p:grpSpPr>
          <a:xfrm>
            <a:off x="7692249" y="2018768"/>
            <a:ext cx="4771894" cy="2910878"/>
            <a:chOff x="7794554" y="2543837"/>
            <a:chExt cx="3793887" cy="2300339"/>
          </a:xfrm>
        </p:grpSpPr>
        <p:sp>
          <p:nvSpPr>
            <p:cNvPr id="5" name="TextBox 4">
              <a:extLst>
                <a:ext uri="{FF2B5EF4-FFF2-40B4-BE49-F238E27FC236}">
                  <a16:creationId xmlns:a16="http://schemas.microsoft.com/office/drawing/2014/main" id="{7129AD33-ECEF-022D-7F16-53BD2A054AD7}"/>
                </a:ext>
              </a:extLst>
            </p:cNvPr>
            <p:cNvSpPr txBox="1"/>
            <p:nvPr/>
          </p:nvSpPr>
          <p:spPr>
            <a:xfrm>
              <a:off x="7794555" y="2543837"/>
              <a:ext cx="3250752" cy="461665"/>
            </a:xfrm>
            <a:prstGeom prst="rect">
              <a:avLst/>
            </a:prstGeom>
            <a:noFill/>
          </p:spPr>
          <p:txBody>
            <a:bodyPr wrap="square" rtlCol="0">
              <a:spAutoFit/>
            </a:bodyPr>
            <a:lstStyle/>
            <a:p>
              <a:r>
                <a:rPr lang="en-US" sz="2400" u="sng" dirty="0">
                  <a:latin typeface="Calibri" panose="020F0502020204030204" pitchFamily="34" charset="0"/>
                  <a:cs typeface="Calibri" panose="020F0502020204030204" pitchFamily="34" charset="0"/>
                </a:rPr>
                <a:t>Disciplinary Conventions</a:t>
              </a:r>
            </a:p>
          </p:txBody>
        </p:sp>
        <p:sp>
          <p:nvSpPr>
            <p:cNvPr id="6" name="TextBox 5">
              <a:extLst>
                <a:ext uri="{FF2B5EF4-FFF2-40B4-BE49-F238E27FC236}">
                  <a16:creationId xmlns:a16="http://schemas.microsoft.com/office/drawing/2014/main" id="{39B10A6D-1ABC-8CA9-E604-0924D901AF6B}"/>
                </a:ext>
              </a:extLst>
            </p:cNvPr>
            <p:cNvSpPr txBox="1"/>
            <p:nvPr/>
          </p:nvSpPr>
          <p:spPr>
            <a:xfrm>
              <a:off x="7794555" y="2971255"/>
              <a:ext cx="3250752" cy="461665"/>
            </a:xfrm>
            <a:prstGeom prst="rect">
              <a:avLst/>
            </a:prstGeom>
            <a:noFill/>
          </p:spPr>
          <p:txBody>
            <a:bodyPr wrap="square" rtlCol="0">
              <a:spAutoFit/>
            </a:bodyPr>
            <a:lstStyle/>
            <a:p>
              <a:r>
                <a:rPr lang="en-US" sz="2400" u="sng" dirty="0">
                  <a:latin typeface="Calibri" panose="020F0502020204030204" pitchFamily="34" charset="0"/>
                  <a:cs typeface="Calibri" panose="020F0502020204030204" pitchFamily="34" charset="0"/>
                </a:rPr>
                <a:t>Institutional Mission</a:t>
              </a:r>
            </a:p>
          </p:txBody>
        </p:sp>
        <p:sp>
          <p:nvSpPr>
            <p:cNvPr id="7" name="TextBox 6">
              <a:extLst>
                <a:ext uri="{FF2B5EF4-FFF2-40B4-BE49-F238E27FC236}">
                  <a16:creationId xmlns:a16="http://schemas.microsoft.com/office/drawing/2014/main" id="{CBD83D67-6DA1-80BF-5B81-DF49321B56AD}"/>
                </a:ext>
              </a:extLst>
            </p:cNvPr>
            <p:cNvSpPr txBox="1"/>
            <p:nvPr/>
          </p:nvSpPr>
          <p:spPr>
            <a:xfrm>
              <a:off x="7794554" y="3460722"/>
              <a:ext cx="3793887" cy="461665"/>
            </a:xfrm>
            <a:prstGeom prst="rect">
              <a:avLst/>
            </a:prstGeom>
            <a:noFill/>
          </p:spPr>
          <p:txBody>
            <a:bodyPr wrap="square" rtlCol="0">
              <a:spAutoFit/>
            </a:bodyPr>
            <a:lstStyle/>
            <a:p>
              <a:r>
                <a:rPr lang="en-US" sz="2400" u="sng" dirty="0">
                  <a:latin typeface="Calibri" panose="020F0502020204030204" pitchFamily="34" charset="0"/>
                  <a:cs typeface="Calibri" panose="020F0502020204030204" pitchFamily="34" charset="0"/>
                </a:rPr>
                <a:t>Student Success and Enrollment</a:t>
              </a:r>
            </a:p>
          </p:txBody>
        </p:sp>
        <p:sp>
          <p:nvSpPr>
            <p:cNvPr id="8" name="TextBox 7">
              <a:extLst>
                <a:ext uri="{FF2B5EF4-FFF2-40B4-BE49-F238E27FC236}">
                  <a16:creationId xmlns:a16="http://schemas.microsoft.com/office/drawing/2014/main" id="{3FA0249A-92FA-5F06-A06E-0A5F6E311C74}"/>
                </a:ext>
              </a:extLst>
            </p:cNvPr>
            <p:cNvSpPr txBox="1"/>
            <p:nvPr/>
          </p:nvSpPr>
          <p:spPr>
            <a:xfrm>
              <a:off x="7794555" y="3952167"/>
              <a:ext cx="3250752" cy="461665"/>
            </a:xfrm>
            <a:prstGeom prst="rect">
              <a:avLst/>
            </a:prstGeom>
            <a:noFill/>
          </p:spPr>
          <p:txBody>
            <a:bodyPr wrap="square" rtlCol="0">
              <a:spAutoFit/>
            </a:bodyPr>
            <a:lstStyle/>
            <a:p>
              <a:r>
                <a:rPr lang="en-US" sz="2400" u="sng" dirty="0">
                  <a:latin typeface="Calibri" panose="020F0502020204030204" pitchFamily="34" charset="0"/>
                  <a:cs typeface="Calibri" panose="020F0502020204030204" pitchFamily="34" charset="0"/>
                </a:rPr>
                <a:t>Program Quality</a:t>
              </a:r>
            </a:p>
          </p:txBody>
        </p:sp>
        <p:sp>
          <p:nvSpPr>
            <p:cNvPr id="9" name="TextBox 8">
              <a:extLst>
                <a:ext uri="{FF2B5EF4-FFF2-40B4-BE49-F238E27FC236}">
                  <a16:creationId xmlns:a16="http://schemas.microsoft.com/office/drawing/2014/main" id="{5C6F4CAF-C3D7-255F-E2A8-806C258C2E0C}"/>
                </a:ext>
              </a:extLst>
            </p:cNvPr>
            <p:cNvSpPr txBox="1"/>
            <p:nvPr/>
          </p:nvSpPr>
          <p:spPr>
            <a:xfrm>
              <a:off x="7794554" y="4382511"/>
              <a:ext cx="3250752" cy="461665"/>
            </a:xfrm>
            <a:prstGeom prst="rect">
              <a:avLst/>
            </a:prstGeom>
            <a:noFill/>
          </p:spPr>
          <p:txBody>
            <a:bodyPr wrap="square" rtlCol="0">
              <a:spAutoFit/>
            </a:bodyPr>
            <a:lstStyle/>
            <a:p>
              <a:r>
                <a:rPr lang="en-US" sz="2400" u="sng" dirty="0">
                  <a:latin typeface="Calibri" panose="020F0502020204030204" pitchFamily="34" charset="0"/>
                  <a:cs typeface="Calibri" panose="020F0502020204030204" pitchFamily="34" charset="0"/>
                </a:rPr>
                <a:t>Program Growth</a:t>
              </a:r>
            </a:p>
          </p:txBody>
        </p:sp>
      </p:grpSp>
      <p:sp>
        <p:nvSpPr>
          <p:cNvPr id="10" name="TextBox 9">
            <a:extLst>
              <a:ext uri="{FF2B5EF4-FFF2-40B4-BE49-F238E27FC236}">
                <a16:creationId xmlns:a16="http://schemas.microsoft.com/office/drawing/2014/main" id="{67474A2E-94F6-CBBB-3182-ECA86319BC8F}"/>
              </a:ext>
            </a:extLst>
          </p:cNvPr>
          <p:cNvSpPr txBox="1"/>
          <p:nvPr/>
        </p:nvSpPr>
        <p:spPr>
          <a:xfrm>
            <a:off x="1062771" y="4595249"/>
            <a:ext cx="702181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STENGTHEN THIS RELATIONSHIP</a:t>
            </a:r>
          </a:p>
        </p:txBody>
      </p:sp>
      <p:sp>
        <p:nvSpPr>
          <p:cNvPr id="13" name="TextBox 12">
            <a:extLst>
              <a:ext uri="{FF2B5EF4-FFF2-40B4-BE49-F238E27FC236}">
                <a16:creationId xmlns:a16="http://schemas.microsoft.com/office/drawing/2014/main" id="{536BAC06-19E4-2630-0621-0DCF4F3D2701}"/>
              </a:ext>
            </a:extLst>
          </p:cNvPr>
          <p:cNvSpPr txBox="1"/>
          <p:nvPr/>
        </p:nvSpPr>
        <p:spPr>
          <a:xfrm>
            <a:off x="291852" y="250235"/>
            <a:ext cx="5853639"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Overview</a:t>
            </a:r>
          </a:p>
        </p:txBody>
      </p:sp>
      <p:sp>
        <p:nvSpPr>
          <p:cNvPr id="14" name="TextBox 13">
            <a:extLst>
              <a:ext uri="{FF2B5EF4-FFF2-40B4-BE49-F238E27FC236}">
                <a16:creationId xmlns:a16="http://schemas.microsoft.com/office/drawing/2014/main" id="{EF92DC26-908D-126E-1AD2-E412D8CF0F59}"/>
              </a:ext>
            </a:extLst>
          </p:cNvPr>
          <p:cNvSpPr txBox="1"/>
          <p:nvPr/>
        </p:nvSpPr>
        <p:spPr>
          <a:xfrm>
            <a:off x="1347989" y="1630140"/>
            <a:ext cx="702181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TELL YOUR PROGRAM STORY</a:t>
            </a:r>
          </a:p>
        </p:txBody>
      </p:sp>
      <p:sp>
        <p:nvSpPr>
          <p:cNvPr id="19" name="Oval 18">
            <a:extLst>
              <a:ext uri="{FF2B5EF4-FFF2-40B4-BE49-F238E27FC236}">
                <a16:creationId xmlns:a16="http://schemas.microsoft.com/office/drawing/2014/main" id="{A41F146C-3CFA-7E55-EB77-1115F90389A7}"/>
              </a:ext>
            </a:extLst>
          </p:cNvPr>
          <p:cNvSpPr/>
          <p:nvPr/>
        </p:nvSpPr>
        <p:spPr>
          <a:xfrm>
            <a:off x="7408875" y="3319995"/>
            <a:ext cx="224508" cy="2245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14">
            <a:extLst>
              <a:ext uri="{FF2B5EF4-FFF2-40B4-BE49-F238E27FC236}">
                <a16:creationId xmlns:a16="http://schemas.microsoft.com/office/drawing/2014/main" id="{F3A90072-45C0-80C4-2204-F4182FFC0E2D}"/>
              </a:ext>
            </a:extLst>
          </p:cNvPr>
          <p:cNvSpPr>
            <a:spLocks noGrp="1"/>
          </p:cNvSpPr>
          <p:nvPr>
            <p:ph type="dt" sz="half" idx="10"/>
          </p:nvPr>
        </p:nvSpPr>
        <p:spPr/>
        <p:txBody>
          <a:bodyPr/>
          <a:lstStyle/>
          <a:p>
            <a:r>
              <a:rPr lang="en-US"/>
              <a:t>1/17/2023</a:t>
            </a:r>
          </a:p>
        </p:txBody>
      </p:sp>
      <p:sp>
        <p:nvSpPr>
          <p:cNvPr id="17" name="Slide Number Placeholder 16">
            <a:extLst>
              <a:ext uri="{FF2B5EF4-FFF2-40B4-BE49-F238E27FC236}">
                <a16:creationId xmlns:a16="http://schemas.microsoft.com/office/drawing/2014/main" id="{9572570C-AF77-3602-483E-CB5E6F4A1403}"/>
              </a:ext>
            </a:extLst>
          </p:cNvPr>
          <p:cNvSpPr>
            <a:spLocks noGrp="1"/>
          </p:cNvSpPr>
          <p:nvPr>
            <p:ph type="sldNum" sz="quarter" idx="12"/>
          </p:nvPr>
        </p:nvSpPr>
        <p:spPr/>
        <p:txBody>
          <a:bodyPr/>
          <a:lstStyle/>
          <a:p>
            <a:fld id="{C5FC9873-D341-4C9A-940F-E7DFE5B0369F}" type="slidenum">
              <a:rPr lang="en-US" smtClean="0"/>
              <a:t>10</a:t>
            </a:fld>
            <a:endParaRPr lang="en-US"/>
          </a:p>
        </p:txBody>
      </p:sp>
    </p:spTree>
    <p:extLst>
      <p:ext uri="{BB962C8B-B14F-4D97-AF65-F5344CB8AC3E}">
        <p14:creationId xmlns:p14="http://schemas.microsoft.com/office/powerpoint/2010/main" val="3220148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900307" y="329570"/>
            <a:ext cx="10391385" cy="5109091"/>
          </a:xfrm>
          <a:prstGeom prst="rect">
            <a:avLst/>
          </a:prstGeom>
          <a:noFill/>
        </p:spPr>
        <p:txBody>
          <a:bodyPr wrap="square" rtlCol="0">
            <a:spAutoFit/>
          </a:bodyPr>
          <a:lstStyle/>
          <a:p>
            <a:r>
              <a:rPr lang="en-US" sz="4400" b="1" dirty="0">
                <a:latin typeface="Calibri" panose="020F0502020204030204" pitchFamily="34" charset="0"/>
                <a:cs typeface="Calibri" panose="020F0502020204030204" pitchFamily="34" charset="0"/>
              </a:rPr>
              <a:t>Your role:</a:t>
            </a:r>
          </a:p>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From </a:t>
            </a:r>
            <a:r>
              <a:rPr lang="en-US" sz="4400" b="1" dirty="0">
                <a:latin typeface="Calibri" panose="020F0502020204030204" pitchFamily="34" charset="0"/>
                <a:cs typeface="Calibri" panose="020F0502020204030204" pitchFamily="34" charset="0"/>
              </a:rPr>
              <a:t>actual cases</a:t>
            </a:r>
            <a:r>
              <a:rPr lang="en-US" sz="4400" dirty="0">
                <a:latin typeface="Calibri" panose="020F0502020204030204" pitchFamily="34" charset="0"/>
                <a:cs typeface="Calibri" panose="020F0502020204030204" pitchFamily="34" charset="0"/>
              </a:rPr>
              <a:t>: find some assessment strategies that might work for you that you can adapt or adopt. Two programs presented here, just successfully completed program review.</a:t>
            </a:r>
          </a:p>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CC1BCAFD-D820-D21B-FEE9-9C1C20367381}"/>
              </a:ext>
            </a:extLst>
          </p:cNvPr>
          <p:cNvSpPr>
            <a:spLocks noGrp="1"/>
          </p:cNvSpPr>
          <p:nvPr>
            <p:ph type="dt" sz="half" idx="10"/>
          </p:nvPr>
        </p:nvSpPr>
        <p:spPr/>
        <p:txBody>
          <a:bodyPr/>
          <a:lstStyle/>
          <a:p>
            <a:r>
              <a:rPr lang="en-US"/>
              <a:t>1/17/2023</a:t>
            </a:r>
          </a:p>
        </p:txBody>
      </p:sp>
      <p:sp>
        <p:nvSpPr>
          <p:cNvPr id="5" name="Slide Number Placeholder 4">
            <a:extLst>
              <a:ext uri="{FF2B5EF4-FFF2-40B4-BE49-F238E27FC236}">
                <a16:creationId xmlns:a16="http://schemas.microsoft.com/office/drawing/2014/main" id="{67D93746-7055-5555-1A28-F04DE0F7F338}"/>
              </a:ext>
            </a:extLst>
          </p:cNvPr>
          <p:cNvSpPr>
            <a:spLocks noGrp="1"/>
          </p:cNvSpPr>
          <p:nvPr>
            <p:ph type="sldNum" sz="quarter" idx="12"/>
          </p:nvPr>
        </p:nvSpPr>
        <p:spPr/>
        <p:txBody>
          <a:bodyPr/>
          <a:lstStyle/>
          <a:p>
            <a:fld id="{C5FC9873-D341-4C9A-940F-E7DFE5B0369F}" type="slidenum">
              <a:rPr lang="en-US" smtClean="0"/>
              <a:t>11</a:t>
            </a:fld>
            <a:endParaRPr lang="en-US"/>
          </a:p>
        </p:txBody>
      </p:sp>
    </p:spTree>
    <p:extLst>
      <p:ext uri="{BB962C8B-B14F-4D97-AF65-F5344CB8AC3E}">
        <p14:creationId xmlns:p14="http://schemas.microsoft.com/office/powerpoint/2010/main" val="433020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0764CD-CF1E-754C-9E7A-08F491B61C02}"/>
              </a:ext>
            </a:extLst>
          </p:cNvPr>
          <p:cNvSpPr txBox="1"/>
          <p:nvPr/>
        </p:nvSpPr>
        <p:spPr>
          <a:xfrm>
            <a:off x="1008931" y="692742"/>
            <a:ext cx="10589768" cy="3477875"/>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b="1" dirty="0">
                <a:latin typeface="Calibri" panose="020F0502020204030204" pitchFamily="34" charset="0"/>
                <a:cs typeface="Calibri" panose="020F0502020204030204" pitchFamily="34" charset="0"/>
              </a:rPr>
              <a:t>Your Feedback:</a:t>
            </a:r>
          </a:p>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The feedback you offer is meant to be generative. </a:t>
            </a:r>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7F84148F-3670-52A8-9E95-333513323C9C}"/>
              </a:ext>
            </a:extLst>
          </p:cNvPr>
          <p:cNvSpPr>
            <a:spLocks noGrp="1"/>
          </p:cNvSpPr>
          <p:nvPr>
            <p:ph type="dt" sz="half" idx="10"/>
          </p:nvPr>
        </p:nvSpPr>
        <p:spPr/>
        <p:txBody>
          <a:bodyPr/>
          <a:lstStyle/>
          <a:p>
            <a:r>
              <a:rPr lang="en-US"/>
              <a:t>1/17/2023</a:t>
            </a:r>
          </a:p>
        </p:txBody>
      </p:sp>
      <p:sp>
        <p:nvSpPr>
          <p:cNvPr id="4" name="Slide Number Placeholder 3">
            <a:extLst>
              <a:ext uri="{FF2B5EF4-FFF2-40B4-BE49-F238E27FC236}">
                <a16:creationId xmlns:a16="http://schemas.microsoft.com/office/drawing/2014/main" id="{CDABC8D9-B23B-1823-C7B6-C1BECD2CB01A}"/>
              </a:ext>
            </a:extLst>
          </p:cNvPr>
          <p:cNvSpPr>
            <a:spLocks noGrp="1"/>
          </p:cNvSpPr>
          <p:nvPr>
            <p:ph type="sldNum" sz="quarter" idx="12"/>
          </p:nvPr>
        </p:nvSpPr>
        <p:spPr/>
        <p:txBody>
          <a:bodyPr/>
          <a:lstStyle/>
          <a:p>
            <a:fld id="{C5FC9873-D341-4C9A-940F-E7DFE5B0369F}" type="slidenum">
              <a:rPr lang="en-US" smtClean="0"/>
              <a:t>12</a:t>
            </a:fld>
            <a:endParaRPr lang="en-US"/>
          </a:p>
        </p:txBody>
      </p:sp>
    </p:spTree>
    <p:extLst>
      <p:ext uri="{BB962C8B-B14F-4D97-AF65-F5344CB8AC3E}">
        <p14:creationId xmlns:p14="http://schemas.microsoft.com/office/powerpoint/2010/main" val="89426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4CFED9-5769-CF48-9B53-C6F589B72B56}"/>
              </a:ext>
            </a:extLst>
          </p:cNvPr>
          <p:cNvSpPr>
            <a:spLocks noGrp="1"/>
          </p:cNvSpPr>
          <p:nvPr>
            <p:ph type="title"/>
          </p:nvPr>
        </p:nvSpPr>
        <p:spPr/>
        <p:txBody>
          <a:bodyPr/>
          <a:lstStyle/>
          <a:p>
            <a:r>
              <a:rPr lang="en-US" b="1" dirty="0">
                <a:latin typeface="+mn-lt"/>
              </a:rPr>
              <a:t>The Three Cases</a:t>
            </a:r>
          </a:p>
        </p:txBody>
      </p:sp>
      <p:sp>
        <p:nvSpPr>
          <p:cNvPr id="5" name="Content Placeholder 4">
            <a:extLst>
              <a:ext uri="{FF2B5EF4-FFF2-40B4-BE49-F238E27FC236}">
                <a16:creationId xmlns:a16="http://schemas.microsoft.com/office/drawing/2014/main" id="{66C507AD-79E2-4261-B4D6-007999995F78}"/>
              </a:ext>
            </a:extLst>
          </p:cNvPr>
          <p:cNvSpPr>
            <a:spLocks noGrp="1"/>
          </p:cNvSpPr>
          <p:nvPr>
            <p:ph idx="1"/>
          </p:nvPr>
        </p:nvSpPr>
        <p:spPr/>
        <p:txBody>
          <a:bodyPr/>
          <a:lstStyle/>
          <a:p>
            <a:r>
              <a:rPr lang="en-US" dirty="0"/>
              <a:t>Small, medium, large programs</a:t>
            </a:r>
          </a:p>
          <a:p>
            <a:r>
              <a:rPr lang="en-US" dirty="0"/>
              <a:t>Different styles of assessment reporting</a:t>
            </a:r>
          </a:p>
          <a:p>
            <a:r>
              <a:rPr lang="en-US" dirty="0"/>
              <a:t>Use direct and indirect results for meaningful program improvement</a:t>
            </a:r>
          </a:p>
        </p:txBody>
      </p:sp>
      <p:sp>
        <p:nvSpPr>
          <p:cNvPr id="2" name="Date Placeholder 1">
            <a:extLst>
              <a:ext uri="{FF2B5EF4-FFF2-40B4-BE49-F238E27FC236}">
                <a16:creationId xmlns:a16="http://schemas.microsoft.com/office/drawing/2014/main" id="{5AA7CA97-28B2-8289-CAC6-B9D98402F622}"/>
              </a:ext>
            </a:extLst>
          </p:cNvPr>
          <p:cNvSpPr>
            <a:spLocks noGrp="1"/>
          </p:cNvSpPr>
          <p:nvPr>
            <p:ph type="dt" sz="half" idx="10"/>
          </p:nvPr>
        </p:nvSpPr>
        <p:spPr/>
        <p:txBody>
          <a:bodyPr/>
          <a:lstStyle/>
          <a:p>
            <a:r>
              <a:rPr lang="en-US" dirty="0"/>
              <a:t>1/17/2023</a:t>
            </a:r>
          </a:p>
        </p:txBody>
      </p:sp>
      <p:sp>
        <p:nvSpPr>
          <p:cNvPr id="3" name="Slide Number Placeholder 2">
            <a:extLst>
              <a:ext uri="{FF2B5EF4-FFF2-40B4-BE49-F238E27FC236}">
                <a16:creationId xmlns:a16="http://schemas.microsoft.com/office/drawing/2014/main" id="{14873D2B-68ED-75F4-665A-F99E1A01F823}"/>
              </a:ext>
            </a:extLst>
          </p:cNvPr>
          <p:cNvSpPr>
            <a:spLocks noGrp="1"/>
          </p:cNvSpPr>
          <p:nvPr>
            <p:ph type="sldNum" sz="quarter" idx="12"/>
          </p:nvPr>
        </p:nvSpPr>
        <p:spPr/>
        <p:txBody>
          <a:bodyPr/>
          <a:lstStyle/>
          <a:p>
            <a:fld id="{C5FC9873-D341-4C9A-940F-E7DFE5B0369F}" type="slidenum">
              <a:rPr lang="en-US" smtClean="0"/>
              <a:t>13</a:t>
            </a:fld>
            <a:endParaRPr lang="en-US"/>
          </a:p>
        </p:txBody>
      </p:sp>
    </p:spTree>
    <p:extLst>
      <p:ext uri="{BB962C8B-B14F-4D97-AF65-F5344CB8AC3E}">
        <p14:creationId xmlns:p14="http://schemas.microsoft.com/office/powerpoint/2010/main" val="5415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641825" y="-44309"/>
            <a:ext cx="9023155" cy="2400657"/>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b="1" dirty="0">
                <a:latin typeface="Calibri" panose="020F0502020204030204" pitchFamily="34" charset="0"/>
                <a:cs typeface="Calibri" panose="020F0502020204030204" pitchFamily="34" charset="0"/>
              </a:rPr>
              <a:t>Case of Chemistry, BA/BS</a:t>
            </a:r>
          </a:p>
          <a:p>
            <a:r>
              <a:rPr lang="en-US" sz="4400" dirty="0">
                <a:latin typeface="Calibri" panose="020F0502020204030204" pitchFamily="34" charset="0"/>
                <a:cs typeface="Calibri" panose="020F0502020204030204" pitchFamily="34" charset="0"/>
              </a:rPr>
              <a:t>“Integrated, established, useful”</a:t>
            </a:r>
          </a:p>
          <a:p>
            <a:endParaRPr lang="en-US" dirty="0">
              <a:latin typeface="Calibri" panose="020F0502020204030204" pitchFamily="34" charset="0"/>
              <a:cs typeface="Calibri" panose="020F0502020204030204" pitchFamily="34" charset="0"/>
            </a:endParaRPr>
          </a:p>
        </p:txBody>
      </p:sp>
      <p:pic>
        <p:nvPicPr>
          <p:cNvPr id="6" name="Picture 5" descr="Rope in a knot">
            <a:extLst>
              <a:ext uri="{FF2B5EF4-FFF2-40B4-BE49-F238E27FC236}">
                <a16:creationId xmlns:a16="http://schemas.microsoft.com/office/drawing/2014/main" id="{194FBFFE-5453-C619-7D46-A75E4A2C2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949" y="2156789"/>
            <a:ext cx="6031396" cy="4020931"/>
          </a:xfrm>
          <a:prstGeom prst="rect">
            <a:avLst/>
          </a:prstGeom>
        </p:spPr>
      </p:pic>
      <p:sp>
        <p:nvSpPr>
          <p:cNvPr id="5" name="Date Placeholder 4">
            <a:extLst>
              <a:ext uri="{FF2B5EF4-FFF2-40B4-BE49-F238E27FC236}">
                <a16:creationId xmlns:a16="http://schemas.microsoft.com/office/drawing/2014/main" id="{896B8F7B-0EA7-2F10-08AA-397FDEDF6ED4}"/>
              </a:ext>
            </a:extLst>
          </p:cNvPr>
          <p:cNvSpPr>
            <a:spLocks noGrp="1"/>
          </p:cNvSpPr>
          <p:nvPr>
            <p:ph type="dt" sz="half" idx="10"/>
          </p:nvPr>
        </p:nvSpPr>
        <p:spPr/>
        <p:txBody>
          <a:bodyPr/>
          <a:lstStyle/>
          <a:p>
            <a:r>
              <a:rPr lang="en-US"/>
              <a:t>1/17/2023</a:t>
            </a:r>
          </a:p>
        </p:txBody>
      </p:sp>
      <p:sp>
        <p:nvSpPr>
          <p:cNvPr id="7" name="Slide Number Placeholder 6">
            <a:extLst>
              <a:ext uri="{FF2B5EF4-FFF2-40B4-BE49-F238E27FC236}">
                <a16:creationId xmlns:a16="http://schemas.microsoft.com/office/drawing/2014/main" id="{1DE442F3-269F-331E-341F-AD87796743DC}"/>
              </a:ext>
            </a:extLst>
          </p:cNvPr>
          <p:cNvSpPr>
            <a:spLocks noGrp="1"/>
          </p:cNvSpPr>
          <p:nvPr>
            <p:ph type="sldNum" sz="quarter" idx="12"/>
          </p:nvPr>
        </p:nvSpPr>
        <p:spPr/>
        <p:txBody>
          <a:bodyPr/>
          <a:lstStyle/>
          <a:p>
            <a:fld id="{C5FC9873-D341-4C9A-940F-E7DFE5B0369F}" type="slidenum">
              <a:rPr lang="en-US" smtClean="0"/>
              <a:t>14</a:t>
            </a:fld>
            <a:endParaRPr lang="en-US"/>
          </a:p>
        </p:txBody>
      </p:sp>
    </p:spTree>
    <p:extLst>
      <p:ext uri="{BB962C8B-B14F-4D97-AF65-F5344CB8AC3E}">
        <p14:creationId xmlns:p14="http://schemas.microsoft.com/office/powerpoint/2010/main" val="241570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A3B840-5F3E-BB7B-040E-A953AE054677}"/>
              </a:ext>
            </a:extLst>
          </p:cNvPr>
          <p:cNvPicPr>
            <a:picLocks noChangeAspect="1"/>
          </p:cNvPicPr>
          <p:nvPr/>
        </p:nvPicPr>
        <p:blipFill>
          <a:blip r:embed="rId3"/>
          <a:stretch>
            <a:fillRect/>
          </a:stretch>
        </p:blipFill>
        <p:spPr>
          <a:xfrm>
            <a:off x="2878853" y="1108719"/>
            <a:ext cx="5925547" cy="4783183"/>
          </a:xfrm>
          <a:prstGeom prst="rect">
            <a:avLst/>
          </a:prstGeom>
          <a:ln w="127000" cap="flat">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2" name="TextBox 1">
            <a:extLst>
              <a:ext uri="{FF2B5EF4-FFF2-40B4-BE49-F238E27FC236}">
                <a16:creationId xmlns:a16="http://schemas.microsoft.com/office/drawing/2014/main" id="{6CBE9D86-815F-90F2-58CE-ABFEDE1A0EC0}"/>
              </a:ext>
            </a:extLst>
          </p:cNvPr>
          <p:cNvSpPr txBox="1"/>
          <p:nvPr/>
        </p:nvSpPr>
        <p:spPr>
          <a:xfrm>
            <a:off x="5582271" y="6275985"/>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One</a:t>
            </a:r>
          </a:p>
        </p:txBody>
      </p:sp>
      <p:sp>
        <p:nvSpPr>
          <p:cNvPr id="4" name="TextBox 3">
            <a:extLst>
              <a:ext uri="{FF2B5EF4-FFF2-40B4-BE49-F238E27FC236}">
                <a16:creationId xmlns:a16="http://schemas.microsoft.com/office/drawing/2014/main" id="{048ADAE1-FEC7-271A-731D-84C4AC4EF7F3}"/>
              </a:ext>
            </a:extLst>
          </p:cNvPr>
          <p:cNvSpPr txBox="1"/>
          <p:nvPr/>
        </p:nvSpPr>
        <p:spPr>
          <a:xfrm>
            <a:off x="9076202" y="2690124"/>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Size of program: 76 majors</a:t>
            </a:r>
          </a:p>
        </p:txBody>
      </p:sp>
      <p:sp>
        <p:nvSpPr>
          <p:cNvPr id="6" name="TextBox 5">
            <a:extLst>
              <a:ext uri="{FF2B5EF4-FFF2-40B4-BE49-F238E27FC236}">
                <a16:creationId xmlns:a16="http://schemas.microsoft.com/office/drawing/2014/main" id="{27316117-5C42-F46F-9007-CD991E055CC8}"/>
              </a:ext>
            </a:extLst>
          </p:cNvPr>
          <p:cNvSpPr txBox="1"/>
          <p:nvPr/>
        </p:nvSpPr>
        <p:spPr>
          <a:xfrm>
            <a:off x="9076202" y="3214320"/>
            <a:ext cx="2881677" cy="1077218"/>
          </a:xfrm>
          <a:prstGeom prst="rect">
            <a:avLst/>
          </a:prstGeom>
          <a:noFill/>
        </p:spPr>
        <p:txBody>
          <a:bodyPr wrap="square">
            <a:spAutoFit/>
          </a:bodyPr>
          <a:lstStyle/>
          <a:p>
            <a:pPr marL="173034" indent="-173034">
              <a:buFont typeface="Arial" panose="020B0604020202020204" pitchFamily="34" charset="0"/>
              <a:buChar char="•"/>
            </a:pPr>
            <a:r>
              <a:rPr lang="en-US" sz="1600" dirty="0">
                <a:latin typeface="Calibri" panose="020F0502020204030204" pitchFamily="34" charset="0"/>
                <a:cs typeface="Calibri" panose="020F0502020204030204" pitchFamily="34" charset="0"/>
              </a:rPr>
              <a:t>8 full-time faculty (6 tenured and 2 tenure-track)</a:t>
            </a:r>
          </a:p>
          <a:p>
            <a:pPr marL="173034" indent="-173034">
              <a:buFont typeface="Arial" panose="020B0604020202020204" pitchFamily="34" charset="0"/>
              <a:buChar char="•"/>
            </a:pPr>
            <a:r>
              <a:rPr lang="en-US" sz="1600" dirty="0">
                <a:latin typeface="Calibri" panose="020F0502020204030204" pitchFamily="34" charset="0"/>
                <a:cs typeface="Calibri" panose="020F0502020204030204" pitchFamily="34" charset="0"/>
              </a:rPr>
              <a:t>5 full-time staff</a:t>
            </a:r>
          </a:p>
          <a:p>
            <a:pPr marL="173034" indent="-173034">
              <a:buFont typeface="Arial" panose="020B0604020202020204" pitchFamily="34" charset="0"/>
              <a:buChar char="•"/>
            </a:pPr>
            <a:r>
              <a:rPr lang="en-US" sz="1600" dirty="0">
                <a:latin typeface="Calibri" panose="020F0502020204030204" pitchFamily="34" charset="0"/>
                <a:cs typeface="Calibri" panose="020F0502020204030204" pitchFamily="34" charset="0"/>
              </a:rPr>
              <a:t>8 part-time faculty</a:t>
            </a:r>
          </a:p>
        </p:txBody>
      </p:sp>
      <p:sp>
        <p:nvSpPr>
          <p:cNvPr id="5" name="Date Placeholder 4">
            <a:extLst>
              <a:ext uri="{FF2B5EF4-FFF2-40B4-BE49-F238E27FC236}">
                <a16:creationId xmlns:a16="http://schemas.microsoft.com/office/drawing/2014/main" id="{78CBC011-C96C-75E2-2091-C0D30226BD18}"/>
              </a:ext>
            </a:extLst>
          </p:cNvPr>
          <p:cNvSpPr>
            <a:spLocks noGrp="1"/>
          </p:cNvSpPr>
          <p:nvPr>
            <p:ph type="dt" sz="half" idx="10"/>
          </p:nvPr>
        </p:nvSpPr>
        <p:spPr/>
        <p:txBody>
          <a:bodyPr/>
          <a:lstStyle/>
          <a:p>
            <a:r>
              <a:rPr lang="en-US"/>
              <a:t>1/17/2023</a:t>
            </a:r>
          </a:p>
        </p:txBody>
      </p:sp>
      <p:sp>
        <p:nvSpPr>
          <p:cNvPr id="7" name="Slide Number Placeholder 6">
            <a:extLst>
              <a:ext uri="{FF2B5EF4-FFF2-40B4-BE49-F238E27FC236}">
                <a16:creationId xmlns:a16="http://schemas.microsoft.com/office/drawing/2014/main" id="{36D9E755-3093-D517-66A5-D1C10D82C0F1}"/>
              </a:ext>
            </a:extLst>
          </p:cNvPr>
          <p:cNvSpPr>
            <a:spLocks noGrp="1"/>
          </p:cNvSpPr>
          <p:nvPr>
            <p:ph type="sldNum" sz="quarter" idx="12"/>
          </p:nvPr>
        </p:nvSpPr>
        <p:spPr/>
        <p:txBody>
          <a:bodyPr/>
          <a:lstStyle/>
          <a:p>
            <a:fld id="{C5FC9873-D341-4C9A-940F-E7DFE5B0369F}" type="slidenum">
              <a:rPr lang="en-US" smtClean="0"/>
              <a:t>15</a:t>
            </a:fld>
            <a:endParaRPr lang="en-US"/>
          </a:p>
        </p:txBody>
      </p:sp>
    </p:spTree>
    <p:extLst>
      <p:ext uri="{BB962C8B-B14F-4D97-AF65-F5344CB8AC3E}">
        <p14:creationId xmlns:p14="http://schemas.microsoft.com/office/powerpoint/2010/main" val="283393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633780" y="1"/>
            <a:ext cx="9023155" cy="1723549"/>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b="1" dirty="0">
                <a:latin typeface="Calibri" panose="020F0502020204030204" pitchFamily="34" charset="0"/>
                <a:cs typeface="Calibri" panose="020F0502020204030204" pitchFamily="34" charset="0"/>
              </a:rPr>
              <a:t>Chemistry’s Challenges</a:t>
            </a:r>
          </a:p>
          <a:p>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7655108-9508-AE69-4C36-EB6EEB7942A3}"/>
              </a:ext>
            </a:extLst>
          </p:cNvPr>
          <p:cNvSpPr txBox="1"/>
          <p:nvPr/>
        </p:nvSpPr>
        <p:spPr>
          <a:xfrm>
            <a:off x="633781" y="1489341"/>
            <a:ext cx="11271439" cy="4308872"/>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#1: How to align the departments program learning outcomes (PLOS), with the American Chemical Society’s (ACS) competencies, with the Council of Undergraduate Research (CUR) Universal Goals, and BSU strategic goals into one map? </a:t>
            </a:r>
          </a:p>
          <a:p>
            <a:endParaRPr lang="en-US" sz="3200" b="1"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#2: How to depict student progress on learning outcomes?</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#3: How to integrate Diversity, Equity, and Inclusion?</a:t>
            </a:r>
            <a:endParaRPr lang="en-US" sz="4400" b="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8DD977FB-BF7A-BBC0-40BE-D7263007A04E}"/>
              </a:ext>
            </a:extLst>
          </p:cNvPr>
          <p:cNvSpPr>
            <a:spLocks noGrp="1"/>
          </p:cNvSpPr>
          <p:nvPr>
            <p:ph type="dt" sz="half" idx="10"/>
          </p:nvPr>
        </p:nvSpPr>
        <p:spPr/>
        <p:txBody>
          <a:bodyPr/>
          <a:lstStyle/>
          <a:p>
            <a:r>
              <a:rPr lang="en-US"/>
              <a:t>1/17/2023</a:t>
            </a:r>
          </a:p>
        </p:txBody>
      </p:sp>
      <p:sp>
        <p:nvSpPr>
          <p:cNvPr id="3" name="Slide Number Placeholder 2">
            <a:extLst>
              <a:ext uri="{FF2B5EF4-FFF2-40B4-BE49-F238E27FC236}">
                <a16:creationId xmlns:a16="http://schemas.microsoft.com/office/drawing/2014/main" id="{86B976F3-F949-F06B-1289-21F8965FFAFF}"/>
              </a:ext>
            </a:extLst>
          </p:cNvPr>
          <p:cNvSpPr>
            <a:spLocks noGrp="1"/>
          </p:cNvSpPr>
          <p:nvPr>
            <p:ph type="sldNum" sz="quarter" idx="12"/>
          </p:nvPr>
        </p:nvSpPr>
        <p:spPr/>
        <p:txBody>
          <a:bodyPr/>
          <a:lstStyle/>
          <a:p>
            <a:fld id="{C5FC9873-D341-4C9A-940F-E7DFE5B0369F}" type="slidenum">
              <a:rPr lang="en-US" smtClean="0"/>
              <a:t>16</a:t>
            </a:fld>
            <a:endParaRPr lang="en-US"/>
          </a:p>
        </p:txBody>
      </p:sp>
    </p:spTree>
    <p:extLst>
      <p:ext uri="{BB962C8B-B14F-4D97-AF65-F5344CB8AC3E}">
        <p14:creationId xmlns:p14="http://schemas.microsoft.com/office/powerpoint/2010/main" val="369714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266DDB-A434-B115-9CB0-A04DC857400A}"/>
              </a:ext>
            </a:extLst>
          </p:cNvPr>
          <p:cNvSpPr txBox="1"/>
          <p:nvPr/>
        </p:nvSpPr>
        <p:spPr>
          <a:xfrm>
            <a:off x="7531267" y="360320"/>
            <a:ext cx="4204630" cy="2800767"/>
          </a:xfrm>
          <a:prstGeom prst="rect">
            <a:avLst/>
          </a:prstGeom>
          <a:solidFill>
            <a:schemeClr val="accent3">
              <a:lumMod val="75000"/>
            </a:schemeClr>
          </a:solidFill>
        </p:spPr>
        <p:txBody>
          <a:bodyPr wrap="square" rtlCol="0">
            <a:spAutoFit/>
          </a:bodyPr>
          <a:lstStyle/>
          <a:p>
            <a:r>
              <a:rPr lang="en-US" sz="1600" b="1" dirty="0">
                <a:latin typeface="Calibri" panose="020F0502020204030204" pitchFamily="34" charset="0"/>
                <a:cs typeface="Calibri" panose="020F0502020204030204" pitchFamily="34" charset="0"/>
              </a:rPr>
              <a:t>CHEM Council of Undergraduate Research (CUR) Transformations Project (TP) Universal Learning Goals:</a:t>
            </a:r>
          </a:p>
          <a:p>
            <a:pPr marL="342891" indent="-342891">
              <a:buFont typeface="+mj-lt"/>
              <a:buAutoNum type="arabicPeriod"/>
            </a:pPr>
            <a:r>
              <a:rPr lang="en-US" sz="1600" b="1" dirty="0">
                <a:latin typeface="Calibri" panose="020F0502020204030204" pitchFamily="34" charset="0"/>
                <a:cs typeface="Calibri" panose="020F0502020204030204" pitchFamily="34" charset="0"/>
              </a:rPr>
              <a:t>Knowledge</a:t>
            </a:r>
          </a:p>
          <a:p>
            <a:pPr marL="342891" indent="-342891">
              <a:buFont typeface="+mj-lt"/>
              <a:buAutoNum type="arabicPeriod"/>
            </a:pPr>
            <a:r>
              <a:rPr lang="en-US" sz="1600" b="1" dirty="0">
                <a:latin typeface="Calibri" panose="020F0502020204030204" pitchFamily="34" charset="0"/>
                <a:cs typeface="Calibri" panose="020F0502020204030204" pitchFamily="34" charset="0"/>
              </a:rPr>
              <a:t>Formulate Questions</a:t>
            </a:r>
          </a:p>
          <a:p>
            <a:pPr marL="342891" indent="-342891">
              <a:buFont typeface="+mj-lt"/>
              <a:buAutoNum type="arabicPeriod"/>
            </a:pPr>
            <a:r>
              <a:rPr lang="en-US" sz="1600" b="1" dirty="0">
                <a:latin typeface="Calibri" panose="020F0502020204030204" pitchFamily="34" charset="0"/>
                <a:cs typeface="Calibri" panose="020F0502020204030204" pitchFamily="34" charset="0"/>
              </a:rPr>
              <a:t>Formulate/Developing a Research Plan</a:t>
            </a:r>
          </a:p>
          <a:p>
            <a:pPr marL="342891" indent="-342891">
              <a:buFont typeface="+mj-lt"/>
              <a:buAutoNum type="arabicPeriod"/>
            </a:pPr>
            <a:r>
              <a:rPr lang="en-US" sz="1600" b="1" dirty="0">
                <a:latin typeface="Calibri" panose="020F0502020204030204" pitchFamily="34" charset="0"/>
                <a:cs typeface="Calibri" panose="020F0502020204030204" pitchFamily="34" charset="0"/>
              </a:rPr>
              <a:t>Present Research</a:t>
            </a:r>
          </a:p>
          <a:p>
            <a:pPr marL="342891" indent="-342891">
              <a:buFont typeface="+mj-lt"/>
              <a:buAutoNum type="arabicPeriod"/>
            </a:pPr>
            <a:r>
              <a:rPr lang="en-US" sz="1600" b="1" dirty="0">
                <a:latin typeface="Calibri" panose="020F0502020204030204" pitchFamily="34" charset="0"/>
                <a:cs typeface="Calibri" panose="020F0502020204030204" pitchFamily="34" charset="0"/>
              </a:rPr>
              <a:t>Critical Thinking</a:t>
            </a:r>
          </a:p>
          <a:p>
            <a:pPr marL="342891" indent="-342891">
              <a:buFont typeface="+mj-lt"/>
              <a:buAutoNum type="arabicPeriod"/>
            </a:pPr>
            <a:r>
              <a:rPr lang="en-US" sz="1600" b="1" dirty="0">
                <a:latin typeface="Calibri" panose="020F0502020204030204" pitchFamily="34" charset="0"/>
                <a:cs typeface="Calibri" panose="020F0502020204030204" pitchFamily="34" charset="0"/>
              </a:rPr>
              <a:t>Ethical Conduct</a:t>
            </a:r>
          </a:p>
          <a:p>
            <a:pPr marL="342891" indent="-342891">
              <a:buFont typeface="+mj-lt"/>
              <a:buAutoNum type="arabicPeriod"/>
            </a:pPr>
            <a:r>
              <a:rPr lang="en-US" sz="1600" b="1" dirty="0">
                <a:latin typeface="Calibri" panose="020F0502020204030204" pitchFamily="34" charset="0"/>
                <a:cs typeface="Calibri" panose="020F0502020204030204" pitchFamily="34" charset="0"/>
              </a:rPr>
              <a:t>Communication</a:t>
            </a:r>
          </a:p>
          <a:p>
            <a:pPr marL="342891" indent="-342891">
              <a:buFont typeface="+mj-lt"/>
              <a:buAutoNum type="arabicPeriod"/>
            </a:pPr>
            <a:r>
              <a:rPr lang="en-US" sz="1600" b="1" dirty="0">
                <a:latin typeface="Calibri" panose="020F0502020204030204" pitchFamily="34" charset="0"/>
                <a:cs typeface="Calibri" panose="020F0502020204030204" pitchFamily="34" charset="0"/>
              </a:rPr>
              <a:t>Career Readiness</a:t>
            </a:r>
          </a:p>
        </p:txBody>
      </p:sp>
      <p:sp>
        <p:nvSpPr>
          <p:cNvPr id="10" name="TextBox 9">
            <a:extLst>
              <a:ext uri="{FF2B5EF4-FFF2-40B4-BE49-F238E27FC236}">
                <a16:creationId xmlns:a16="http://schemas.microsoft.com/office/drawing/2014/main" id="{065CF76B-2CD5-F30B-6DE7-8A2849EC526E}"/>
              </a:ext>
            </a:extLst>
          </p:cNvPr>
          <p:cNvSpPr txBox="1"/>
          <p:nvPr/>
        </p:nvSpPr>
        <p:spPr>
          <a:xfrm>
            <a:off x="305314" y="360320"/>
            <a:ext cx="7076679" cy="3785652"/>
          </a:xfrm>
          <a:prstGeom prst="rect">
            <a:avLst/>
          </a:prstGeom>
          <a:solidFill>
            <a:schemeClr val="tx1"/>
          </a:solidFill>
        </p:spPr>
        <p:txBody>
          <a:bodyPr wrap="square" rtlCol="0">
            <a:spAutoFit/>
          </a:bodyPr>
          <a:lstStyle/>
          <a:p>
            <a:pPr algn="l"/>
            <a:r>
              <a:rPr lang="en-US" sz="1600" b="1" dirty="0">
                <a:solidFill>
                  <a:schemeClr val="bg1"/>
                </a:solidFill>
                <a:latin typeface="Calibri" panose="020F0502020204030204" pitchFamily="34" charset="0"/>
                <a:cs typeface="Calibri" panose="020F0502020204030204" pitchFamily="34" charset="0"/>
              </a:rPr>
              <a:t>Chemical Sciences Student Learning Outcomes 2014-2015 </a:t>
            </a:r>
            <a:endParaRPr lang="en-US" sz="1600" dirty="0">
              <a:solidFill>
                <a:schemeClr val="bg1"/>
              </a:solidFill>
              <a:latin typeface="Calibri" panose="020F0502020204030204" pitchFamily="34" charset="0"/>
              <a:cs typeface="Calibri" panose="020F0502020204030204" pitchFamily="34" charset="0"/>
            </a:endParaRPr>
          </a:p>
          <a:p>
            <a:pPr marL="342891" indent="-342891">
              <a:buAutoNum type="arabicPeriod"/>
            </a:pPr>
            <a:r>
              <a:rPr lang="en-US" sz="1600" dirty="0">
                <a:solidFill>
                  <a:schemeClr val="bg1"/>
                </a:solidFill>
                <a:latin typeface="Calibri" panose="020F0502020204030204" pitchFamily="34" charset="0"/>
                <a:cs typeface="Calibri" panose="020F0502020204030204" pitchFamily="34" charset="0"/>
              </a:rPr>
              <a:t>Demonstrate working knowledge of chemical principles, including:</a:t>
            </a:r>
          </a:p>
          <a:p>
            <a:pPr marL="800080" lvl="1" indent="-342891">
              <a:buFont typeface="+mj-lt"/>
              <a:buAutoNum type="alphaLcParenR"/>
            </a:pPr>
            <a:r>
              <a:rPr lang="en-US" sz="1600" dirty="0">
                <a:solidFill>
                  <a:schemeClr val="bg1"/>
                </a:solidFill>
                <a:latin typeface="Calibri" panose="020F0502020204030204" pitchFamily="34" charset="0"/>
                <a:cs typeface="Calibri" panose="020F0502020204030204" pitchFamily="34" charset="0"/>
              </a:rPr>
              <a:t>atomic and molecular structures </a:t>
            </a:r>
          </a:p>
          <a:p>
            <a:pPr marL="800080" lvl="1" indent="-342891">
              <a:buFont typeface="+mj-lt"/>
              <a:buAutoNum type="alphaLcParenR"/>
            </a:pPr>
            <a:r>
              <a:rPr lang="en-US" sz="1600" dirty="0">
                <a:solidFill>
                  <a:schemeClr val="bg1"/>
                </a:solidFill>
                <a:latin typeface="Calibri" panose="020F0502020204030204" pitchFamily="34" charset="0"/>
                <a:cs typeface="Calibri" panose="020F0502020204030204" pitchFamily="34" charset="0"/>
              </a:rPr>
              <a:t>mass relationships (stoichiometry) </a:t>
            </a:r>
          </a:p>
          <a:p>
            <a:pPr marL="800080" lvl="1" indent="-342891">
              <a:buFont typeface="+mj-lt"/>
              <a:buAutoNum type="alphaLcParenR"/>
            </a:pPr>
            <a:r>
              <a:rPr lang="en-US" sz="1600" dirty="0">
                <a:solidFill>
                  <a:schemeClr val="bg1"/>
                </a:solidFill>
                <a:latin typeface="Calibri" panose="020F0502020204030204" pitchFamily="34" charset="0"/>
                <a:cs typeface="Calibri" panose="020F0502020204030204" pitchFamily="34" charset="0"/>
              </a:rPr>
              <a:t>preparation of solutions</a:t>
            </a:r>
          </a:p>
          <a:p>
            <a:pPr marL="800080" lvl="1" indent="-342891">
              <a:buFont typeface="+mj-lt"/>
              <a:buAutoNum type="alphaLcParenR"/>
            </a:pPr>
            <a:r>
              <a:rPr lang="en-US" sz="1600" dirty="0">
                <a:solidFill>
                  <a:schemeClr val="bg1"/>
                </a:solidFill>
                <a:latin typeface="Calibri" panose="020F0502020204030204" pitchFamily="34" charset="0"/>
                <a:cs typeface="Calibri" panose="020F0502020204030204" pitchFamily="34" charset="0"/>
              </a:rPr>
              <a:t>chemical equilibria, including acid-base, solubility and complex ion</a:t>
            </a:r>
          </a:p>
          <a:p>
            <a:pPr algn="l"/>
            <a:endParaRPr lang="en-US" sz="1600" dirty="0">
              <a:solidFill>
                <a:schemeClr val="bg1"/>
              </a:solidFill>
              <a:latin typeface="Calibri" panose="020F0502020204030204" pitchFamily="34" charset="0"/>
              <a:cs typeface="Calibri" panose="020F0502020204030204" pitchFamily="34" charset="0"/>
            </a:endParaRPr>
          </a:p>
          <a:p>
            <a:pPr algn="l"/>
            <a:r>
              <a:rPr lang="en-US" sz="1600" dirty="0">
                <a:solidFill>
                  <a:schemeClr val="bg1"/>
                </a:solidFill>
                <a:latin typeface="Calibri" panose="020F0502020204030204" pitchFamily="34" charset="0"/>
                <a:cs typeface="Calibri" panose="020F0502020204030204" pitchFamily="34" charset="0"/>
              </a:rPr>
              <a:t>2. Solve chemical problems by: </a:t>
            </a:r>
          </a:p>
          <a:p>
            <a:pPr marL="800080" lvl="1" indent="-342891">
              <a:buFont typeface="+mj-lt"/>
              <a:buAutoNum type="alphaLcParenR"/>
            </a:pPr>
            <a:r>
              <a:rPr lang="en-US" sz="1600" dirty="0">
                <a:solidFill>
                  <a:schemeClr val="bg1"/>
                </a:solidFill>
                <a:latin typeface="Calibri" panose="020F0502020204030204" pitchFamily="34" charset="0"/>
                <a:cs typeface="Calibri" panose="020F0502020204030204" pitchFamily="34" charset="0"/>
              </a:rPr>
              <a:t>applying fundamental mathematics</a:t>
            </a:r>
          </a:p>
          <a:p>
            <a:pPr marL="800080" lvl="1" indent="-342891">
              <a:buFont typeface="+mj-lt"/>
              <a:buAutoNum type="alphaLcParenR"/>
            </a:pPr>
            <a:r>
              <a:rPr lang="en-US" sz="1600" dirty="0">
                <a:solidFill>
                  <a:schemeClr val="bg1"/>
                </a:solidFill>
                <a:latin typeface="Calibri" panose="020F0502020204030204" pitchFamily="34" charset="0"/>
                <a:cs typeface="Calibri" panose="020F0502020204030204" pitchFamily="34" charset="0"/>
              </a:rPr>
              <a:t>integrating stoichiometry, volumetric analysis and measurement skills</a:t>
            </a:r>
          </a:p>
          <a:p>
            <a:pPr lvl="1"/>
            <a:endParaRPr lang="en-US" sz="1600" dirty="0">
              <a:solidFill>
                <a:schemeClr val="bg1"/>
              </a:solidFill>
              <a:latin typeface="Calibri" panose="020F0502020204030204" pitchFamily="34" charset="0"/>
              <a:cs typeface="Calibri" panose="020F0502020204030204" pitchFamily="34" charset="0"/>
            </a:endParaRPr>
          </a:p>
          <a:p>
            <a:pPr algn="l"/>
            <a:r>
              <a:rPr lang="en-US" sz="1600" dirty="0">
                <a:solidFill>
                  <a:schemeClr val="bg1"/>
                </a:solidFill>
                <a:latin typeface="Calibri" panose="020F0502020204030204" pitchFamily="34" charset="0"/>
                <a:cs typeface="Calibri" panose="020F0502020204030204" pitchFamily="34" charset="0"/>
              </a:rPr>
              <a:t>3. Understand and apply the following skills in experimental design and analysis: </a:t>
            </a:r>
          </a:p>
          <a:p>
            <a:pPr marL="800080" lvl="1" indent="-342891">
              <a:buFont typeface="+mj-lt"/>
              <a:buAutoNum type="alphaLcParenR"/>
            </a:pPr>
            <a:r>
              <a:rPr lang="en-US" sz="1600" dirty="0">
                <a:solidFill>
                  <a:schemeClr val="bg1"/>
                </a:solidFill>
                <a:latin typeface="Calibri" panose="020F0502020204030204" pitchFamily="34" charset="0"/>
                <a:cs typeface="Calibri" panose="020F0502020204030204" pitchFamily="34" charset="0"/>
              </a:rPr>
              <a:t>accurate preparation of solutions </a:t>
            </a:r>
          </a:p>
          <a:p>
            <a:pPr marL="800080" lvl="1" indent="-342891">
              <a:buFont typeface="+mj-lt"/>
              <a:buAutoNum type="alphaLcParenR"/>
            </a:pPr>
            <a:r>
              <a:rPr lang="en-US" sz="1600" dirty="0">
                <a:solidFill>
                  <a:schemeClr val="bg1"/>
                </a:solidFill>
                <a:latin typeface="Calibri" panose="020F0502020204030204" pitchFamily="34" charset="0"/>
                <a:cs typeface="Calibri" panose="020F0502020204030204" pitchFamily="34" charset="0"/>
              </a:rPr>
              <a:t>accurate and complete record keeping</a:t>
            </a:r>
          </a:p>
          <a:p>
            <a:pPr marL="800080" lvl="1" indent="-342891">
              <a:buFont typeface="+mj-lt"/>
              <a:buAutoNum type="alphaLcParenR"/>
            </a:pPr>
            <a:r>
              <a:rPr lang="en-US" sz="1600" dirty="0">
                <a:solidFill>
                  <a:schemeClr val="bg1"/>
                </a:solidFill>
                <a:latin typeface="Calibri" panose="020F0502020204030204" pitchFamily="34" charset="0"/>
                <a:cs typeface="Calibri" panose="020F0502020204030204" pitchFamily="34" charset="0"/>
              </a:rPr>
              <a:t>quantitative measurements and graphical analysis of data </a:t>
            </a:r>
          </a:p>
        </p:txBody>
      </p:sp>
      <p:sp>
        <p:nvSpPr>
          <p:cNvPr id="14" name="TextBox 13">
            <a:extLst>
              <a:ext uri="{FF2B5EF4-FFF2-40B4-BE49-F238E27FC236}">
                <a16:creationId xmlns:a16="http://schemas.microsoft.com/office/drawing/2014/main" id="{6185FB17-8D82-A4BF-16C5-5FB37FD5F1DF}"/>
              </a:ext>
            </a:extLst>
          </p:cNvPr>
          <p:cNvSpPr txBox="1"/>
          <p:nvPr/>
        </p:nvSpPr>
        <p:spPr>
          <a:xfrm>
            <a:off x="440109" y="4351962"/>
            <a:ext cx="5558523" cy="2062103"/>
          </a:xfrm>
          <a:prstGeom prst="rect">
            <a:avLst/>
          </a:prstGeom>
          <a:solidFill>
            <a:schemeClr val="accent3">
              <a:lumMod val="50000"/>
            </a:schemeClr>
          </a:solidFill>
        </p:spPr>
        <p:txBody>
          <a:bodyPr wrap="square" rtlCol="0">
            <a:spAutoFit/>
          </a:bodyPr>
          <a:lstStyle/>
          <a:p>
            <a:r>
              <a:rPr lang="en-US" sz="1600" b="1" dirty="0">
                <a:latin typeface="Calibri" panose="020F0502020204030204" pitchFamily="34" charset="0"/>
                <a:cs typeface="Calibri" panose="020F0502020204030204" pitchFamily="34" charset="0"/>
              </a:rPr>
              <a:t>American Chemical Society (ACS) – Student Skills, effective 2016</a:t>
            </a:r>
          </a:p>
          <a:p>
            <a:pPr marL="114297" indent="-114297">
              <a:buFont typeface="Arial" panose="020B0604020202020204" pitchFamily="34" charset="0"/>
              <a:buChar char="•"/>
            </a:pPr>
            <a:r>
              <a:rPr lang="en-US" sz="1600" dirty="0">
                <a:latin typeface="Calibri" panose="020F0502020204030204" pitchFamily="34" charset="0"/>
                <a:cs typeface="Calibri" panose="020F0502020204030204" pitchFamily="34" charset="0"/>
              </a:rPr>
              <a:t>Experiment Design &amp; Data Communication Skills</a:t>
            </a:r>
          </a:p>
          <a:p>
            <a:pPr marL="114297" indent="-114297">
              <a:buFont typeface="Arial" panose="020B0604020202020204" pitchFamily="34" charset="0"/>
              <a:buChar char="•"/>
            </a:pPr>
            <a:r>
              <a:rPr lang="en-US" sz="1600" dirty="0">
                <a:latin typeface="Calibri" panose="020F0502020204030204" pitchFamily="34" charset="0"/>
                <a:cs typeface="Calibri" panose="020F0502020204030204" pitchFamily="34" charset="0"/>
              </a:rPr>
              <a:t>Communication Skills</a:t>
            </a:r>
          </a:p>
          <a:p>
            <a:pPr marL="114297" indent="-114297">
              <a:buFont typeface="Arial" panose="020B0604020202020204" pitchFamily="34" charset="0"/>
              <a:buChar char="•"/>
            </a:pPr>
            <a:r>
              <a:rPr lang="en-US" sz="1600" dirty="0">
                <a:latin typeface="Calibri" panose="020F0502020204030204" pitchFamily="34" charset="0"/>
                <a:cs typeface="Calibri" panose="020F0502020204030204" pitchFamily="34" charset="0"/>
              </a:rPr>
              <a:t>Chemical Literature &amp; Information Management Skills</a:t>
            </a:r>
          </a:p>
          <a:p>
            <a:pPr marL="114297" indent="-114297">
              <a:buFont typeface="Arial" panose="020B0604020202020204" pitchFamily="34" charset="0"/>
              <a:buChar char="•"/>
            </a:pPr>
            <a:r>
              <a:rPr lang="en-US" sz="1600" dirty="0">
                <a:latin typeface="Calibri" panose="020F0502020204030204" pitchFamily="34" charset="0"/>
                <a:cs typeface="Calibri" panose="020F0502020204030204" pitchFamily="34" charset="0"/>
              </a:rPr>
              <a:t>Team Skills &amp; Collaboration</a:t>
            </a:r>
          </a:p>
          <a:p>
            <a:pPr marL="114297" indent="-114297">
              <a:buFont typeface="Arial" panose="020B0604020202020204" pitchFamily="34" charset="0"/>
              <a:buChar char="•"/>
            </a:pPr>
            <a:r>
              <a:rPr lang="en-US" sz="1600" dirty="0">
                <a:latin typeface="Calibri" panose="020F0502020204030204" pitchFamily="34" charset="0"/>
                <a:cs typeface="Calibri" panose="020F0502020204030204" pitchFamily="34" charset="0"/>
              </a:rPr>
              <a:t>Professional Conduct of Scientists</a:t>
            </a:r>
          </a:p>
          <a:p>
            <a:pPr marL="114297" indent="-114297">
              <a:buFont typeface="Arial" panose="020B0604020202020204" pitchFamily="34" charset="0"/>
              <a:buChar char="•"/>
            </a:pPr>
            <a:r>
              <a:rPr lang="en-US" sz="1600" dirty="0">
                <a:latin typeface="Calibri" panose="020F0502020204030204" pitchFamily="34" charset="0"/>
                <a:cs typeface="Calibri" panose="020F0502020204030204" pitchFamily="34" charset="0"/>
              </a:rPr>
              <a:t>Practical Laboratory Safety Skills &amp; Proficiencies</a:t>
            </a:r>
          </a:p>
        </p:txBody>
      </p:sp>
      <p:sp>
        <p:nvSpPr>
          <p:cNvPr id="15" name="TextBox 14">
            <a:extLst>
              <a:ext uri="{FF2B5EF4-FFF2-40B4-BE49-F238E27FC236}">
                <a16:creationId xmlns:a16="http://schemas.microsoft.com/office/drawing/2014/main" id="{20D778E4-F6B5-316D-8A02-2CCE21BFC35C}"/>
              </a:ext>
            </a:extLst>
          </p:cNvPr>
          <p:cNvSpPr txBox="1"/>
          <p:nvPr/>
        </p:nvSpPr>
        <p:spPr>
          <a:xfrm>
            <a:off x="5579946" y="6498006"/>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One</a:t>
            </a:r>
          </a:p>
        </p:txBody>
      </p:sp>
      <p:grpSp>
        <p:nvGrpSpPr>
          <p:cNvPr id="8" name="Group 7">
            <a:extLst>
              <a:ext uri="{FF2B5EF4-FFF2-40B4-BE49-F238E27FC236}">
                <a16:creationId xmlns:a16="http://schemas.microsoft.com/office/drawing/2014/main" id="{DAA9372D-850E-02F9-78CF-E224D63AE476}"/>
              </a:ext>
            </a:extLst>
          </p:cNvPr>
          <p:cNvGrpSpPr/>
          <p:nvPr/>
        </p:nvGrpSpPr>
        <p:grpSpPr>
          <a:xfrm>
            <a:off x="6096000" y="3274508"/>
            <a:ext cx="6016133" cy="3139557"/>
            <a:chOff x="6096000" y="3073511"/>
            <a:chExt cx="5976730" cy="3223173"/>
          </a:xfrm>
        </p:grpSpPr>
        <p:pic>
          <p:nvPicPr>
            <p:cNvPr id="13" name="Picture 12">
              <a:extLst>
                <a:ext uri="{FF2B5EF4-FFF2-40B4-BE49-F238E27FC236}">
                  <a16:creationId xmlns:a16="http://schemas.microsoft.com/office/drawing/2014/main" id="{7A449246-CC5F-509B-39E8-00C4EB9CD9F6}"/>
                </a:ext>
              </a:extLst>
            </p:cNvPr>
            <p:cNvPicPr>
              <a:picLocks noChangeAspect="1"/>
            </p:cNvPicPr>
            <p:nvPr/>
          </p:nvPicPr>
          <p:blipFill>
            <a:blip r:embed="rId3"/>
            <a:stretch>
              <a:fillRect/>
            </a:stretch>
          </p:blipFill>
          <p:spPr>
            <a:xfrm>
              <a:off x="6096000" y="3522879"/>
              <a:ext cx="5976730" cy="2773805"/>
            </a:xfrm>
            <a:prstGeom prst="rect">
              <a:avLst/>
            </a:prstGeom>
          </p:spPr>
        </p:pic>
        <p:sp>
          <p:nvSpPr>
            <p:cNvPr id="6" name="TextBox 5">
              <a:extLst>
                <a:ext uri="{FF2B5EF4-FFF2-40B4-BE49-F238E27FC236}">
                  <a16:creationId xmlns:a16="http://schemas.microsoft.com/office/drawing/2014/main" id="{E63F57BC-CB1E-DDAA-6306-ABE9A2B8FEC4}"/>
                </a:ext>
              </a:extLst>
            </p:cNvPr>
            <p:cNvSpPr txBox="1"/>
            <p:nvPr/>
          </p:nvSpPr>
          <p:spPr>
            <a:xfrm>
              <a:off x="7814189" y="3073511"/>
              <a:ext cx="3449984"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BSU Strategic Goals</a:t>
              </a:r>
            </a:p>
          </p:txBody>
        </p:sp>
      </p:grpSp>
      <p:sp>
        <p:nvSpPr>
          <p:cNvPr id="2" name="Date Placeholder 1">
            <a:extLst>
              <a:ext uri="{FF2B5EF4-FFF2-40B4-BE49-F238E27FC236}">
                <a16:creationId xmlns:a16="http://schemas.microsoft.com/office/drawing/2014/main" id="{6E19CCD9-C2FC-A853-E7DC-2842DE2B6954}"/>
              </a:ext>
            </a:extLst>
          </p:cNvPr>
          <p:cNvSpPr>
            <a:spLocks noGrp="1"/>
          </p:cNvSpPr>
          <p:nvPr>
            <p:ph type="dt" sz="half" idx="10"/>
          </p:nvPr>
        </p:nvSpPr>
        <p:spPr/>
        <p:txBody>
          <a:bodyPr/>
          <a:lstStyle/>
          <a:p>
            <a:r>
              <a:rPr lang="en-US"/>
              <a:t>1/17/2023</a:t>
            </a:r>
          </a:p>
        </p:txBody>
      </p:sp>
      <p:sp>
        <p:nvSpPr>
          <p:cNvPr id="3" name="Slide Number Placeholder 2">
            <a:extLst>
              <a:ext uri="{FF2B5EF4-FFF2-40B4-BE49-F238E27FC236}">
                <a16:creationId xmlns:a16="http://schemas.microsoft.com/office/drawing/2014/main" id="{6D1E5C52-23B3-C659-29EB-5F4D5F5426CA}"/>
              </a:ext>
            </a:extLst>
          </p:cNvPr>
          <p:cNvSpPr>
            <a:spLocks noGrp="1"/>
          </p:cNvSpPr>
          <p:nvPr>
            <p:ph type="sldNum" sz="quarter" idx="12"/>
          </p:nvPr>
        </p:nvSpPr>
        <p:spPr/>
        <p:txBody>
          <a:bodyPr/>
          <a:lstStyle/>
          <a:p>
            <a:fld id="{C5FC9873-D341-4C9A-940F-E7DFE5B0369F}" type="slidenum">
              <a:rPr lang="en-US" smtClean="0"/>
              <a:t>17</a:t>
            </a:fld>
            <a:endParaRPr lang="en-US"/>
          </a:p>
        </p:txBody>
      </p:sp>
    </p:spTree>
    <p:extLst>
      <p:ext uri="{BB962C8B-B14F-4D97-AF65-F5344CB8AC3E}">
        <p14:creationId xmlns:p14="http://schemas.microsoft.com/office/powerpoint/2010/main" val="293441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0D778E4-F6B5-316D-8A02-2CCE21BFC35C}"/>
              </a:ext>
            </a:extLst>
          </p:cNvPr>
          <p:cNvSpPr txBox="1"/>
          <p:nvPr/>
        </p:nvSpPr>
        <p:spPr>
          <a:xfrm>
            <a:off x="5814659" y="6247025"/>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One</a:t>
            </a:r>
          </a:p>
        </p:txBody>
      </p:sp>
      <p:sp>
        <p:nvSpPr>
          <p:cNvPr id="2" name="TextBox 1">
            <a:extLst>
              <a:ext uri="{FF2B5EF4-FFF2-40B4-BE49-F238E27FC236}">
                <a16:creationId xmlns:a16="http://schemas.microsoft.com/office/drawing/2014/main" id="{CCE26695-55C0-436A-10DE-38648D0D632A}"/>
              </a:ext>
            </a:extLst>
          </p:cNvPr>
          <p:cNvSpPr txBox="1"/>
          <p:nvPr/>
        </p:nvSpPr>
        <p:spPr>
          <a:xfrm flipH="1">
            <a:off x="3619724" y="314279"/>
            <a:ext cx="5288281" cy="584775"/>
          </a:xfrm>
          <a:prstGeom prst="rect">
            <a:avLst/>
          </a:prstGeom>
          <a:noFill/>
        </p:spPr>
        <p:txBody>
          <a:bodyPr wrap="square" rtlCol="0">
            <a:spAutoFit/>
          </a:bodyPr>
          <a:lstStyle/>
          <a:p>
            <a:r>
              <a:rPr lang="en-US" sz="3200" b="1" dirty="0"/>
              <a:t>Revised Learning Outcomes</a:t>
            </a:r>
          </a:p>
        </p:txBody>
      </p:sp>
      <p:sp>
        <p:nvSpPr>
          <p:cNvPr id="3" name="Date Placeholder 2">
            <a:extLst>
              <a:ext uri="{FF2B5EF4-FFF2-40B4-BE49-F238E27FC236}">
                <a16:creationId xmlns:a16="http://schemas.microsoft.com/office/drawing/2014/main" id="{48BAB5DB-043D-0D7C-5296-69905BE5403E}"/>
              </a:ext>
            </a:extLst>
          </p:cNvPr>
          <p:cNvSpPr>
            <a:spLocks noGrp="1"/>
          </p:cNvSpPr>
          <p:nvPr>
            <p:ph type="dt" sz="half" idx="10"/>
          </p:nvPr>
        </p:nvSpPr>
        <p:spPr/>
        <p:txBody>
          <a:bodyPr/>
          <a:lstStyle/>
          <a:p>
            <a:r>
              <a:rPr lang="en-US"/>
              <a:t>1/17/2023</a:t>
            </a:r>
          </a:p>
        </p:txBody>
      </p:sp>
      <p:sp>
        <p:nvSpPr>
          <p:cNvPr id="4" name="Slide Number Placeholder 3">
            <a:extLst>
              <a:ext uri="{FF2B5EF4-FFF2-40B4-BE49-F238E27FC236}">
                <a16:creationId xmlns:a16="http://schemas.microsoft.com/office/drawing/2014/main" id="{0469130E-27C9-99AD-C78E-EAB4E91F3831}"/>
              </a:ext>
            </a:extLst>
          </p:cNvPr>
          <p:cNvSpPr>
            <a:spLocks noGrp="1"/>
          </p:cNvSpPr>
          <p:nvPr>
            <p:ph type="sldNum" sz="quarter" idx="12"/>
          </p:nvPr>
        </p:nvSpPr>
        <p:spPr/>
        <p:txBody>
          <a:bodyPr/>
          <a:lstStyle/>
          <a:p>
            <a:fld id="{C5FC9873-D341-4C9A-940F-E7DFE5B0369F}" type="slidenum">
              <a:rPr lang="en-US" smtClean="0"/>
              <a:t>18</a:t>
            </a:fld>
            <a:endParaRPr lang="en-US"/>
          </a:p>
        </p:txBody>
      </p:sp>
      <p:grpSp>
        <p:nvGrpSpPr>
          <p:cNvPr id="10" name="Group 9">
            <a:extLst>
              <a:ext uri="{FF2B5EF4-FFF2-40B4-BE49-F238E27FC236}">
                <a16:creationId xmlns:a16="http://schemas.microsoft.com/office/drawing/2014/main" id="{7275F027-CEE9-396D-B410-DEB54FC9EE29}"/>
              </a:ext>
            </a:extLst>
          </p:cNvPr>
          <p:cNvGrpSpPr/>
          <p:nvPr/>
        </p:nvGrpSpPr>
        <p:grpSpPr>
          <a:xfrm>
            <a:off x="2041583" y="1004172"/>
            <a:ext cx="8444564" cy="4778922"/>
            <a:chOff x="2168719" y="1054293"/>
            <a:chExt cx="8444564" cy="4778922"/>
          </a:xfrm>
        </p:grpSpPr>
        <p:pic>
          <p:nvPicPr>
            <p:cNvPr id="16" name="Picture 15">
              <a:extLst>
                <a:ext uri="{FF2B5EF4-FFF2-40B4-BE49-F238E27FC236}">
                  <a16:creationId xmlns:a16="http://schemas.microsoft.com/office/drawing/2014/main" id="{01788EB9-CB54-FB88-325F-0966727545D9}"/>
                </a:ext>
              </a:extLst>
            </p:cNvPr>
            <p:cNvPicPr>
              <a:picLocks noChangeAspect="1"/>
            </p:cNvPicPr>
            <p:nvPr/>
          </p:nvPicPr>
          <p:blipFill>
            <a:blip r:embed="rId3"/>
            <a:stretch>
              <a:fillRect/>
            </a:stretch>
          </p:blipFill>
          <p:spPr>
            <a:xfrm>
              <a:off x="2168719" y="1054293"/>
              <a:ext cx="8444564" cy="4778922"/>
            </a:xfrm>
            <a:prstGeom prst="rect">
              <a:avLst/>
            </a:prstGeom>
            <a:ln w="127000" cap="flat">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8" name="Rectangle 7">
              <a:extLst>
                <a:ext uri="{FF2B5EF4-FFF2-40B4-BE49-F238E27FC236}">
                  <a16:creationId xmlns:a16="http://schemas.microsoft.com/office/drawing/2014/main" id="{AD4701D4-CA33-E5C0-C269-A7FED632BC3C}"/>
                </a:ext>
              </a:extLst>
            </p:cNvPr>
            <p:cNvSpPr/>
            <p:nvPr/>
          </p:nvSpPr>
          <p:spPr>
            <a:xfrm>
              <a:off x="9505847" y="1149112"/>
              <a:ext cx="171146" cy="2444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FDBCDDE-F373-E929-6AFF-6EE10AA08DBC}"/>
                </a:ext>
              </a:extLst>
            </p:cNvPr>
            <p:cNvSpPr/>
            <p:nvPr/>
          </p:nvSpPr>
          <p:spPr>
            <a:xfrm>
              <a:off x="5276136" y="1888544"/>
              <a:ext cx="58679" cy="820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E24E585-2806-2BE2-CF11-213D5F69C873}"/>
              </a:ext>
            </a:extLst>
          </p:cNvPr>
          <p:cNvSpPr txBox="1"/>
          <p:nvPr/>
        </p:nvSpPr>
        <p:spPr>
          <a:xfrm>
            <a:off x="10066786" y="1338592"/>
            <a:ext cx="2039063" cy="2677656"/>
          </a:xfrm>
          <a:prstGeom prst="rect">
            <a:avLst/>
          </a:prstGeom>
          <a:solidFill>
            <a:schemeClr val="accent3">
              <a:lumMod val="75000"/>
            </a:schemeClr>
          </a:solidFill>
        </p:spPr>
        <p:txBody>
          <a:bodyPr wrap="square" rtlCol="0">
            <a:spAutoFit/>
          </a:bodyPr>
          <a:lstStyle/>
          <a:p>
            <a:r>
              <a:rPr lang="en-US" sz="1400" b="1" dirty="0">
                <a:latin typeface="Calibri" panose="020F0502020204030204" pitchFamily="34" charset="0"/>
                <a:cs typeface="Calibri" panose="020F0502020204030204" pitchFamily="34" charset="0"/>
              </a:rPr>
              <a:t>CHEM Council of Undergraduate Research (CUR) Learning Goal.</a:t>
            </a:r>
          </a:p>
          <a:p>
            <a:pPr marL="342900" indent="-342900">
              <a:buFont typeface="+mj-lt"/>
              <a:buAutoNum type="arabicPeriod"/>
            </a:pPr>
            <a:r>
              <a:rPr lang="en-US" sz="1400" dirty="0">
                <a:latin typeface="Calibri" panose="020F0502020204030204" pitchFamily="34" charset="0"/>
                <a:cs typeface="Calibri" panose="020F0502020204030204" pitchFamily="34" charset="0"/>
              </a:rPr>
              <a:t>Knowledge</a:t>
            </a:r>
          </a:p>
          <a:p>
            <a:pPr marL="342891" indent="-342891">
              <a:buFont typeface="+mj-lt"/>
              <a:buAutoNum type="arabicPeriod"/>
            </a:pPr>
            <a:r>
              <a:rPr lang="en-US" sz="1400" dirty="0">
                <a:latin typeface="Calibri" panose="020F0502020204030204" pitchFamily="34" charset="0"/>
                <a:cs typeface="Calibri" panose="020F0502020204030204" pitchFamily="34" charset="0"/>
              </a:rPr>
              <a:t>Formulate Questions</a:t>
            </a:r>
          </a:p>
          <a:p>
            <a:pPr marL="342891" indent="-342891">
              <a:buFont typeface="+mj-lt"/>
              <a:buAutoNum type="arabicPeriod"/>
            </a:pPr>
            <a:r>
              <a:rPr lang="en-US" sz="1400" dirty="0">
                <a:latin typeface="Calibri" panose="020F0502020204030204" pitchFamily="34" charset="0"/>
                <a:cs typeface="Calibri" panose="020F0502020204030204" pitchFamily="34" charset="0"/>
              </a:rPr>
              <a:t>Formulate/Developing a Research Plan</a:t>
            </a:r>
          </a:p>
          <a:p>
            <a:pPr marL="342891" indent="-342891">
              <a:buFont typeface="+mj-lt"/>
              <a:buAutoNum type="arabicPeriod"/>
            </a:pPr>
            <a:r>
              <a:rPr lang="en-US" sz="1400" dirty="0">
                <a:latin typeface="Calibri" panose="020F0502020204030204" pitchFamily="34" charset="0"/>
                <a:cs typeface="Calibri" panose="020F0502020204030204" pitchFamily="34" charset="0"/>
              </a:rPr>
              <a:t>Present Research</a:t>
            </a:r>
          </a:p>
          <a:p>
            <a:pPr marL="342891" indent="-342891">
              <a:buFont typeface="+mj-lt"/>
              <a:buAutoNum type="arabicPeriod"/>
            </a:pPr>
            <a:r>
              <a:rPr lang="en-US" sz="1400" dirty="0">
                <a:latin typeface="Calibri" panose="020F0502020204030204" pitchFamily="34" charset="0"/>
                <a:cs typeface="Calibri" panose="020F0502020204030204" pitchFamily="34" charset="0"/>
              </a:rPr>
              <a:t>Critical Thinking</a:t>
            </a:r>
          </a:p>
          <a:p>
            <a:pPr marL="342891" indent="-342891">
              <a:buFont typeface="+mj-lt"/>
              <a:buAutoNum type="arabicPeriod"/>
            </a:pPr>
            <a:r>
              <a:rPr lang="en-US" sz="1400" dirty="0">
                <a:latin typeface="Calibri" panose="020F0502020204030204" pitchFamily="34" charset="0"/>
                <a:cs typeface="Calibri" panose="020F0502020204030204" pitchFamily="34" charset="0"/>
              </a:rPr>
              <a:t>Ethical Conduct</a:t>
            </a:r>
          </a:p>
          <a:p>
            <a:pPr marL="342891" indent="-342891">
              <a:buFont typeface="+mj-lt"/>
              <a:buAutoNum type="arabicPeriod"/>
            </a:pPr>
            <a:r>
              <a:rPr lang="en-US" sz="1400" dirty="0">
                <a:latin typeface="Calibri" panose="020F0502020204030204" pitchFamily="34" charset="0"/>
                <a:cs typeface="Calibri" panose="020F0502020204030204" pitchFamily="34" charset="0"/>
              </a:rPr>
              <a:t>Communication</a:t>
            </a:r>
          </a:p>
          <a:p>
            <a:pPr marL="342891" indent="-342891">
              <a:buFont typeface="+mj-lt"/>
              <a:buAutoNum type="arabicPeriod"/>
            </a:pPr>
            <a:r>
              <a:rPr lang="en-US" sz="1400" dirty="0">
                <a:latin typeface="Calibri" panose="020F0502020204030204" pitchFamily="34" charset="0"/>
                <a:cs typeface="Calibri" panose="020F0502020204030204" pitchFamily="34" charset="0"/>
              </a:rPr>
              <a:t>Career Readiness</a:t>
            </a:r>
          </a:p>
        </p:txBody>
      </p:sp>
      <p:sp>
        <p:nvSpPr>
          <p:cNvPr id="11" name="TextBox 10">
            <a:extLst>
              <a:ext uri="{FF2B5EF4-FFF2-40B4-BE49-F238E27FC236}">
                <a16:creationId xmlns:a16="http://schemas.microsoft.com/office/drawing/2014/main" id="{48BEC735-33F9-C891-4E81-13644A1F966A}"/>
              </a:ext>
            </a:extLst>
          </p:cNvPr>
          <p:cNvSpPr txBox="1"/>
          <p:nvPr/>
        </p:nvSpPr>
        <p:spPr>
          <a:xfrm>
            <a:off x="441630" y="2299444"/>
            <a:ext cx="1784789" cy="3231654"/>
          </a:xfrm>
          <a:prstGeom prst="rect">
            <a:avLst/>
          </a:prstGeom>
          <a:solidFill>
            <a:schemeClr val="accent3">
              <a:lumMod val="50000"/>
            </a:schemeClr>
          </a:solidFill>
        </p:spPr>
        <p:txBody>
          <a:bodyPr wrap="square" rtlCol="0">
            <a:spAutoFit/>
          </a:bodyPr>
          <a:lstStyle/>
          <a:p>
            <a:r>
              <a:rPr lang="en-US" sz="1200" b="1" dirty="0">
                <a:latin typeface="Calibri" panose="020F0502020204030204" pitchFamily="34" charset="0"/>
                <a:cs typeface="Calibri" panose="020F0502020204030204" pitchFamily="34" charset="0"/>
              </a:rPr>
              <a:t>American Chemical Society (ACS) – Student Skills, effective 2016</a:t>
            </a:r>
          </a:p>
          <a:p>
            <a:pPr marL="114297" indent="-114297">
              <a:buFont typeface="Arial" panose="020B0604020202020204" pitchFamily="34" charset="0"/>
              <a:buChar char="•"/>
            </a:pPr>
            <a:r>
              <a:rPr lang="en-US" sz="1200" dirty="0">
                <a:latin typeface="Calibri" panose="020F0502020204030204" pitchFamily="34" charset="0"/>
                <a:cs typeface="Calibri" panose="020F0502020204030204" pitchFamily="34" charset="0"/>
              </a:rPr>
              <a:t>Experiment Design &amp; Data Communication Skills</a:t>
            </a:r>
          </a:p>
          <a:p>
            <a:pPr marL="114297" indent="-114297">
              <a:buFont typeface="Arial" panose="020B0604020202020204" pitchFamily="34" charset="0"/>
              <a:buChar char="•"/>
            </a:pPr>
            <a:r>
              <a:rPr lang="en-US" sz="1200" dirty="0">
                <a:latin typeface="Calibri" panose="020F0502020204030204" pitchFamily="34" charset="0"/>
                <a:cs typeface="Calibri" panose="020F0502020204030204" pitchFamily="34" charset="0"/>
              </a:rPr>
              <a:t>Communication Skills</a:t>
            </a:r>
          </a:p>
          <a:p>
            <a:pPr marL="114297" indent="-114297">
              <a:buFont typeface="Arial" panose="020B0604020202020204" pitchFamily="34" charset="0"/>
              <a:buChar char="•"/>
            </a:pPr>
            <a:r>
              <a:rPr lang="en-US" sz="1200" dirty="0">
                <a:latin typeface="Calibri" panose="020F0502020204030204" pitchFamily="34" charset="0"/>
                <a:cs typeface="Calibri" panose="020F0502020204030204" pitchFamily="34" charset="0"/>
              </a:rPr>
              <a:t>Chemical Literature &amp; Information Management Skills</a:t>
            </a:r>
          </a:p>
          <a:p>
            <a:pPr marL="114297" indent="-114297">
              <a:buFont typeface="Arial" panose="020B0604020202020204" pitchFamily="34" charset="0"/>
              <a:buChar char="•"/>
            </a:pPr>
            <a:r>
              <a:rPr lang="en-US" sz="1200" dirty="0">
                <a:latin typeface="Calibri" panose="020F0502020204030204" pitchFamily="34" charset="0"/>
                <a:cs typeface="Calibri" panose="020F0502020204030204" pitchFamily="34" charset="0"/>
              </a:rPr>
              <a:t>Team Skills &amp; Collaboration</a:t>
            </a:r>
          </a:p>
          <a:p>
            <a:pPr marL="114297" indent="-114297">
              <a:buFont typeface="Arial" panose="020B0604020202020204" pitchFamily="34" charset="0"/>
              <a:buChar char="•"/>
            </a:pPr>
            <a:r>
              <a:rPr lang="en-US" sz="1200" dirty="0">
                <a:latin typeface="Calibri" panose="020F0502020204030204" pitchFamily="34" charset="0"/>
                <a:cs typeface="Calibri" panose="020F0502020204030204" pitchFamily="34" charset="0"/>
              </a:rPr>
              <a:t>Professional Conduct of Scientists</a:t>
            </a:r>
          </a:p>
          <a:p>
            <a:pPr marL="114297" indent="-114297">
              <a:buFont typeface="Arial" panose="020B0604020202020204" pitchFamily="34" charset="0"/>
              <a:buChar char="•"/>
            </a:pPr>
            <a:r>
              <a:rPr lang="en-US" sz="1200" dirty="0">
                <a:latin typeface="Calibri" panose="020F0502020204030204" pitchFamily="34" charset="0"/>
                <a:cs typeface="Calibri" panose="020F0502020204030204" pitchFamily="34" charset="0"/>
              </a:rPr>
              <a:t>Practical Laboratory Safety Skills &amp; Proficiencies</a:t>
            </a:r>
          </a:p>
        </p:txBody>
      </p:sp>
    </p:spTree>
    <p:extLst>
      <p:ext uri="{BB962C8B-B14F-4D97-AF65-F5344CB8AC3E}">
        <p14:creationId xmlns:p14="http://schemas.microsoft.com/office/powerpoint/2010/main" val="220494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98906B-1999-A63B-7E5B-5E3DADC19330}"/>
              </a:ext>
            </a:extLst>
          </p:cNvPr>
          <p:cNvSpPr txBox="1"/>
          <p:nvPr/>
        </p:nvSpPr>
        <p:spPr>
          <a:xfrm>
            <a:off x="5742610" y="2866888"/>
            <a:ext cx="198783" cy="254044"/>
          </a:xfrm>
          <a:prstGeom prst="rect">
            <a:avLst/>
          </a:prstGeom>
          <a:noFill/>
        </p:spPr>
        <p:txBody>
          <a:bodyPr wrap="square" rtlCol="0">
            <a:spAutoFit/>
          </a:bodyPr>
          <a:lstStyle/>
          <a:p>
            <a:r>
              <a:rPr lang="en-US" sz="1051" dirty="0">
                <a:solidFill>
                  <a:schemeClr val="bg1"/>
                </a:solidFill>
              </a:rPr>
              <a:t>1</a:t>
            </a:r>
          </a:p>
        </p:txBody>
      </p:sp>
      <p:grpSp>
        <p:nvGrpSpPr>
          <p:cNvPr id="18" name="Group 17">
            <a:extLst>
              <a:ext uri="{FF2B5EF4-FFF2-40B4-BE49-F238E27FC236}">
                <a16:creationId xmlns:a16="http://schemas.microsoft.com/office/drawing/2014/main" id="{C4233019-ACCD-9AB1-9315-E5CEEA3FEC59}"/>
              </a:ext>
            </a:extLst>
          </p:cNvPr>
          <p:cNvGrpSpPr/>
          <p:nvPr/>
        </p:nvGrpSpPr>
        <p:grpSpPr>
          <a:xfrm>
            <a:off x="135285" y="2198797"/>
            <a:ext cx="11921429" cy="3390290"/>
            <a:chOff x="413029" y="437321"/>
            <a:chExt cx="11052306" cy="2991679"/>
          </a:xfrm>
        </p:grpSpPr>
        <p:pic>
          <p:nvPicPr>
            <p:cNvPr id="14" name="Picture 13">
              <a:extLst>
                <a:ext uri="{FF2B5EF4-FFF2-40B4-BE49-F238E27FC236}">
                  <a16:creationId xmlns:a16="http://schemas.microsoft.com/office/drawing/2014/main" id="{1258C480-843D-EE9C-C32A-D9F7D57CBC84}"/>
                </a:ext>
              </a:extLst>
            </p:cNvPr>
            <p:cNvPicPr>
              <a:picLocks noChangeAspect="1"/>
            </p:cNvPicPr>
            <p:nvPr/>
          </p:nvPicPr>
          <p:blipFill rotWithShape="1">
            <a:blip r:embed="rId3"/>
            <a:srcRect l="436" t="3156" r="654" b="3458"/>
            <a:stretch/>
          </p:blipFill>
          <p:spPr>
            <a:xfrm>
              <a:off x="417446" y="1288003"/>
              <a:ext cx="11047889" cy="2140997"/>
            </a:xfrm>
            <a:prstGeom prst="rect">
              <a:avLst/>
            </a:prstGeom>
          </p:spPr>
        </p:pic>
        <p:pic>
          <p:nvPicPr>
            <p:cNvPr id="16" name="Picture 15">
              <a:extLst>
                <a:ext uri="{FF2B5EF4-FFF2-40B4-BE49-F238E27FC236}">
                  <a16:creationId xmlns:a16="http://schemas.microsoft.com/office/drawing/2014/main" id="{5E27F461-5D2C-5D87-F829-8B7C66763A66}"/>
                </a:ext>
              </a:extLst>
            </p:cNvPr>
            <p:cNvPicPr>
              <a:picLocks noChangeAspect="1"/>
            </p:cNvPicPr>
            <p:nvPr/>
          </p:nvPicPr>
          <p:blipFill rotWithShape="1">
            <a:blip r:embed="rId4"/>
            <a:srcRect l="537" t="9445"/>
            <a:stretch/>
          </p:blipFill>
          <p:spPr>
            <a:xfrm>
              <a:off x="413029" y="437321"/>
              <a:ext cx="11047890" cy="850681"/>
            </a:xfrm>
            <a:prstGeom prst="rect">
              <a:avLst/>
            </a:prstGeom>
          </p:spPr>
        </p:pic>
      </p:grpSp>
      <p:sp>
        <p:nvSpPr>
          <p:cNvPr id="21" name="TextBox 20">
            <a:extLst>
              <a:ext uri="{FF2B5EF4-FFF2-40B4-BE49-F238E27FC236}">
                <a16:creationId xmlns:a16="http://schemas.microsoft.com/office/drawing/2014/main" id="{6F390407-3BDB-19BF-9628-EF7DE895633F}"/>
              </a:ext>
            </a:extLst>
          </p:cNvPr>
          <p:cNvSpPr txBox="1"/>
          <p:nvPr/>
        </p:nvSpPr>
        <p:spPr>
          <a:xfrm>
            <a:off x="5444389" y="6319557"/>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One</a:t>
            </a:r>
          </a:p>
        </p:txBody>
      </p:sp>
      <p:sp>
        <p:nvSpPr>
          <p:cNvPr id="3" name="TextBox 2">
            <a:extLst>
              <a:ext uri="{FF2B5EF4-FFF2-40B4-BE49-F238E27FC236}">
                <a16:creationId xmlns:a16="http://schemas.microsoft.com/office/drawing/2014/main" id="{2F2F13B3-4384-FAA4-3536-1367A7A28E8E}"/>
              </a:ext>
            </a:extLst>
          </p:cNvPr>
          <p:cNvSpPr txBox="1"/>
          <p:nvPr/>
        </p:nvSpPr>
        <p:spPr>
          <a:xfrm>
            <a:off x="1265285" y="1145518"/>
            <a:ext cx="8954650" cy="954107"/>
          </a:xfrm>
          <a:prstGeom prst="rect">
            <a:avLst/>
          </a:prstGeom>
          <a:noFill/>
        </p:spPr>
        <p:txBody>
          <a:bodyPr wrap="square" rtlCol="0">
            <a:spAutoFit/>
          </a:bodyPr>
          <a:lstStyle/>
          <a:p>
            <a:pPr algn="ctr"/>
            <a:r>
              <a:rPr lang="en-US" sz="2800" b="1" dirty="0"/>
              <a:t>Alignment Grid</a:t>
            </a:r>
          </a:p>
          <a:p>
            <a:pPr algn="ctr"/>
            <a:r>
              <a:rPr lang="en-US" sz="2800" b="1" dirty="0"/>
              <a:t>Embedding ACS Standards and CUR Goals</a:t>
            </a:r>
          </a:p>
        </p:txBody>
      </p:sp>
      <p:sp>
        <p:nvSpPr>
          <p:cNvPr id="2" name="Date Placeholder 1">
            <a:extLst>
              <a:ext uri="{FF2B5EF4-FFF2-40B4-BE49-F238E27FC236}">
                <a16:creationId xmlns:a16="http://schemas.microsoft.com/office/drawing/2014/main" id="{7F8011AE-C101-C4FD-25CA-051539C8A1A5}"/>
              </a:ext>
            </a:extLst>
          </p:cNvPr>
          <p:cNvSpPr>
            <a:spLocks noGrp="1"/>
          </p:cNvSpPr>
          <p:nvPr>
            <p:ph type="dt" sz="half" idx="10"/>
          </p:nvPr>
        </p:nvSpPr>
        <p:spPr/>
        <p:txBody>
          <a:bodyPr/>
          <a:lstStyle/>
          <a:p>
            <a:r>
              <a:rPr lang="en-US"/>
              <a:t>1/17/2023</a:t>
            </a:r>
          </a:p>
        </p:txBody>
      </p:sp>
      <p:sp>
        <p:nvSpPr>
          <p:cNvPr id="4" name="Slide Number Placeholder 3">
            <a:extLst>
              <a:ext uri="{FF2B5EF4-FFF2-40B4-BE49-F238E27FC236}">
                <a16:creationId xmlns:a16="http://schemas.microsoft.com/office/drawing/2014/main" id="{D17ED0A3-1A4B-E7FD-9BA4-1BE35B8609A3}"/>
              </a:ext>
            </a:extLst>
          </p:cNvPr>
          <p:cNvSpPr>
            <a:spLocks noGrp="1"/>
          </p:cNvSpPr>
          <p:nvPr>
            <p:ph type="sldNum" sz="quarter" idx="12"/>
          </p:nvPr>
        </p:nvSpPr>
        <p:spPr/>
        <p:txBody>
          <a:bodyPr/>
          <a:lstStyle/>
          <a:p>
            <a:fld id="{C5FC9873-D341-4C9A-940F-E7DFE5B0369F}" type="slidenum">
              <a:rPr lang="en-US" smtClean="0"/>
              <a:t>19</a:t>
            </a:fld>
            <a:endParaRPr lang="en-US"/>
          </a:p>
        </p:txBody>
      </p:sp>
      <p:sp>
        <p:nvSpPr>
          <p:cNvPr id="5" name="Rectangle 4">
            <a:extLst>
              <a:ext uri="{FF2B5EF4-FFF2-40B4-BE49-F238E27FC236}">
                <a16:creationId xmlns:a16="http://schemas.microsoft.com/office/drawing/2014/main" id="{624D349C-F273-48FA-80D9-C71111E4C137}"/>
              </a:ext>
            </a:extLst>
          </p:cNvPr>
          <p:cNvSpPr/>
          <p:nvPr/>
        </p:nvSpPr>
        <p:spPr>
          <a:xfrm>
            <a:off x="9796717" y="1094573"/>
            <a:ext cx="1799534" cy="6739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 Review Year</a:t>
            </a:r>
          </a:p>
        </p:txBody>
      </p:sp>
      <p:cxnSp>
        <p:nvCxnSpPr>
          <p:cNvPr id="8" name="Straight Arrow Connector 7">
            <a:extLst>
              <a:ext uri="{FF2B5EF4-FFF2-40B4-BE49-F238E27FC236}">
                <a16:creationId xmlns:a16="http://schemas.microsoft.com/office/drawing/2014/main" id="{A1FDADEC-78B3-9FBC-116C-2F917B596E5F}"/>
              </a:ext>
            </a:extLst>
          </p:cNvPr>
          <p:cNvCxnSpPr>
            <a:cxnSpLocks/>
            <a:stCxn id="5" idx="2"/>
          </p:cNvCxnSpPr>
          <p:nvPr/>
        </p:nvCxnSpPr>
        <p:spPr>
          <a:xfrm>
            <a:off x="10696484" y="1768495"/>
            <a:ext cx="0" cy="1071200"/>
          </a:xfrm>
          <a:prstGeom prst="straightConnector1">
            <a:avLst/>
          </a:prstGeom>
          <a:ln w="38100">
            <a:solidFill>
              <a:srgbClr val="3366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61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203669" y="756277"/>
            <a:ext cx="6617545" cy="4893647"/>
          </a:xfrm>
          <a:prstGeom prst="rect">
            <a:avLst/>
          </a:prstGeom>
          <a:noFill/>
        </p:spPr>
        <p:txBody>
          <a:bodyPr wrap="square" rtlCol="0">
            <a:spAutoFit/>
          </a:bodyPr>
          <a:lstStyle/>
          <a:p>
            <a:r>
              <a:rPr lang="en-US" sz="4400" b="1" dirty="0">
                <a:latin typeface="Calibri" panose="020F0502020204030204" pitchFamily="34" charset="0"/>
                <a:cs typeface="Calibri" panose="020F0502020204030204" pitchFamily="34" charset="0"/>
              </a:rPr>
              <a:t>About me</a:t>
            </a:r>
          </a:p>
          <a:p>
            <a:endParaRPr lang="en-US" sz="4400" dirty="0">
              <a:latin typeface="Calibri" panose="020F0502020204030204" pitchFamily="34" charset="0"/>
              <a:cs typeface="Calibri" panose="020F0502020204030204" pitchFamily="34" charset="0"/>
            </a:endParaRPr>
          </a:p>
          <a:p>
            <a:pPr marL="571486" indent="-571486">
              <a:buFont typeface="Arial" panose="020B0604020202020204" pitchFamily="34" charset="0"/>
              <a:buChar char="•"/>
            </a:pPr>
            <a:r>
              <a:rPr lang="en-US" sz="2800" dirty="0">
                <a:latin typeface="Calibri" panose="020F0502020204030204" pitchFamily="34" charset="0"/>
                <a:cs typeface="Calibri" panose="020F0502020204030204" pitchFamily="34" charset="0"/>
              </a:rPr>
              <a:t>Director of Assessment at BSU</a:t>
            </a:r>
          </a:p>
          <a:p>
            <a:pPr marL="571486" indent="-571486">
              <a:buFont typeface="Arial" panose="020B0604020202020204" pitchFamily="34" charset="0"/>
              <a:buChar char="•"/>
            </a:pPr>
            <a:r>
              <a:rPr lang="en-US" sz="2800" dirty="0">
                <a:latin typeface="Calibri" panose="020F0502020204030204" pitchFamily="34" charset="0"/>
                <a:cs typeface="Calibri" panose="020F0502020204030204" pitchFamily="34" charset="0"/>
              </a:rPr>
              <a:t>MEd Art Education from Penn State</a:t>
            </a:r>
          </a:p>
          <a:p>
            <a:pPr marL="571486" indent="-571486">
              <a:buFont typeface="Arial" panose="020B0604020202020204" pitchFamily="34" charset="0"/>
              <a:buChar char="•"/>
            </a:pPr>
            <a:r>
              <a:rPr lang="en-US" sz="2800" dirty="0">
                <a:latin typeface="Calibri" panose="020F0502020204030204" pitchFamily="34" charset="0"/>
                <a:cs typeface="Calibri" panose="020F0502020204030204" pitchFamily="34" charset="0"/>
              </a:rPr>
              <a:t>PhD in Higher Education from USF</a:t>
            </a:r>
          </a:p>
          <a:p>
            <a:pPr marL="571486" indent="-571486">
              <a:buFont typeface="Arial" panose="020B0604020202020204" pitchFamily="34" charset="0"/>
              <a:buChar char="•"/>
            </a:pPr>
            <a:r>
              <a:rPr lang="en-US" sz="2800" dirty="0">
                <a:latin typeface="Calibri" panose="020F0502020204030204" pitchFamily="34" charset="0"/>
                <a:cs typeface="Calibri" panose="020F0502020204030204" pitchFamily="34" charset="0"/>
              </a:rPr>
              <a:t>Adjunct instructor, BSU in Higher Education, MEd program</a:t>
            </a:r>
            <a:endParaRPr lang="en-US" sz="1100" dirty="0">
              <a:latin typeface="Calibri" panose="020F0502020204030204" pitchFamily="34" charset="0"/>
              <a:cs typeface="Calibri" panose="020F0502020204030204" pitchFamily="34" charset="0"/>
            </a:endParaRPr>
          </a:p>
          <a:p>
            <a:pPr marL="571486" indent="-571486">
              <a:buFont typeface="Arial" panose="020B0604020202020204" pitchFamily="34" charset="0"/>
              <a:buChar char="•"/>
            </a:pPr>
            <a:r>
              <a:rPr lang="en-US" sz="2800" dirty="0">
                <a:latin typeface="Calibri" panose="020F0502020204030204" pitchFamily="34" charset="0"/>
                <a:cs typeface="Calibri" panose="020F0502020204030204" pitchFamily="34" charset="0"/>
              </a:rPr>
              <a:t>Taught middle school art and theatre</a:t>
            </a:r>
          </a:p>
          <a:p>
            <a:pPr marL="571486" indent="-571486">
              <a:buFont typeface="Arial" panose="020B0604020202020204" pitchFamily="34" charset="0"/>
              <a:buChar char="•"/>
            </a:pPr>
            <a:r>
              <a:rPr lang="en-US" sz="2800" dirty="0">
                <a:latin typeface="Calibri" panose="020F0502020204030204" pitchFamily="34" charset="0"/>
                <a:cs typeface="Calibri" panose="020F0502020204030204" pitchFamily="34" charset="0"/>
              </a:rPr>
              <a:t>Studio potter (my happy place)</a:t>
            </a:r>
          </a:p>
          <a:p>
            <a:pPr marL="571486" indent="-571486">
              <a:buFont typeface="Arial" panose="020B0604020202020204" pitchFamily="34" charset="0"/>
              <a:buChar char="•"/>
            </a:pPr>
            <a:r>
              <a:rPr lang="en-US" sz="2800" dirty="0">
                <a:latin typeface="Calibri" panose="020F0502020204030204" pitchFamily="34" charset="0"/>
                <a:cs typeface="Calibri" panose="020F0502020204030204" pitchFamily="34" charset="0"/>
              </a:rPr>
              <a:t>From Lancaster, PA!</a:t>
            </a:r>
          </a:p>
        </p:txBody>
      </p:sp>
      <p:pic>
        <p:nvPicPr>
          <p:cNvPr id="3" name="Picture 2" descr="Woman at pottery wheel">
            <a:extLst>
              <a:ext uri="{FF2B5EF4-FFF2-40B4-BE49-F238E27FC236}">
                <a16:creationId xmlns:a16="http://schemas.microsoft.com/office/drawing/2014/main" id="{502C51A0-0E76-FD60-3886-AF6DC3A10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91251" y="857251"/>
            <a:ext cx="6858000" cy="5143500"/>
          </a:xfrm>
          <a:prstGeom prst="rect">
            <a:avLst/>
          </a:prstGeom>
        </p:spPr>
      </p:pic>
      <p:sp>
        <p:nvSpPr>
          <p:cNvPr id="2" name="Date Placeholder 1">
            <a:extLst>
              <a:ext uri="{FF2B5EF4-FFF2-40B4-BE49-F238E27FC236}">
                <a16:creationId xmlns:a16="http://schemas.microsoft.com/office/drawing/2014/main" id="{97FB140F-E83F-01ED-F603-08E8C3A89A55}"/>
              </a:ext>
            </a:extLst>
          </p:cNvPr>
          <p:cNvSpPr>
            <a:spLocks noGrp="1"/>
          </p:cNvSpPr>
          <p:nvPr>
            <p:ph type="dt" sz="half" idx="10"/>
          </p:nvPr>
        </p:nvSpPr>
        <p:spPr/>
        <p:txBody>
          <a:bodyPr/>
          <a:lstStyle/>
          <a:p>
            <a:r>
              <a:rPr lang="en-US"/>
              <a:t>1/17/2023</a:t>
            </a:r>
          </a:p>
        </p:txBody>
      </p:sp>
      <p:sp>
        <p:nvSpPr>
          <p:cNvPr id="5" name="Slide Number Placeholder 4">
            <a:extLst>
              <a:ext uri="{FF2B5EF4-FFF2-40B4-BE49-F238E27FC236}">
                <a16:creationId xmlns:a16="http://schemas.microsoft.com/office/drawing/2014/main" id="{343A6B04-1D12-4E12-F46B-2C3827671795}"/>
              </a:ext>
            </a:extLst>
          </p:cNvPr>
          <p:cNvSpPr>
            <a:spLocks noGrp="1"/>
          </p:cNvSpPr>
          <p:nvPr>
            <p:ph type="sldNum" sz="quarter" idx="12"/>
          </p:nvPr>
        </p:nvSpPr>
        <p:spPr/>
        <p:txBody>
          <a:bodyPr/>
          <a:lstStyle/>
          <a:p>
            <a:fld id="{C5FC9873-D341-4C9A-940F-E7DFE5B0369F}" type="slidenum">
              <a:rPr lang="en-US" smtClean="0"/>
              <a:t>2</a:t>
            </a:fld>
            <a:endParaRPr lang="en-US"/>
          </a:p>
        </p:txBody>
      </p:sp>
    </p:spTree>
    <p:extLst>
      <p:ext uri="{BB962C8B-B14F-4D97-AF65-F5344CB8AC3E}">
        <p14:creationId xmlns:p14="http://schemas.microsoft.com/office/powerpoint/2010/main" val="2839496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22A994-9C5C-4933-ACC2-507050583D4D}"/>
              </a:ext>
            </a:extLst>
          </p:cNvPr>
          <p:cNvSpPr txBox="1"/>
          <p:nvPr/>
        </p:nvSpPr>
        <p:spPr>
          <a:xfrm>
            <a:off x="2469628" y="5987018"/>
            <a:ext cx="7625076" cy="369332"/>
          </a:xfrm>
          <a:prstGeom prst="rect">
            <a:avLst/>
          </a:prstGeom>
          <a:noFill/>
        </p:spPr>
        <p:txBody>
          <a:bodyPr wrap="square">
            <a:spAutoFit/>
          </a:bodyPr>
          <a:lstStyle/>
          <a:p>
            <a:pPr algn="l"/>
            <a:r>
              <a:rPr lang="en-US" dirty="0">
                <a:latin typeface="Calibri" panose="020F0502020204030204" pitchFamily="34" charset="0"/>
                <a:cs typeface="Calibri" panose="020F0502020204030204" pitchFamily="34" charset="0"/>
              </a:rPr>
              <a:t>Figure. Data from </a:t>
            </a:r>
            <a:r>
              <a:rPr lang="en-US" b="1" dirty="0">
                <a:latin typeface="Calibri" panose="020F0502020204030204" pitchFamily="34" charset="0"/>
                <a:cs typeface="Calibri" panose="020F0502020204030204" pitchFamily="34" charset="0"/>
              </a:rPr>
              <a:t>alumni survey </a:t>
            </a:r>
            <a:r>
              <a:rPr lang="en-US" dirty="0">
                <a:latin typeface="Calibri" panose="020F0502020204030204" pitchFamily="34" charset="0"/>
                <a:cs typeface="Calibri" panose="020F0502020204030204" pitchFamily="34" charset="0"/>
              </a:rPr>
              <a:t>(N=36) conducted in  Spring 2022.</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71D3990-9CAC-FF48-F11B-E9AEA52D45A3}"/>
              </a:ext>
            </a:extLst>
          </p:cNvPr>
          <p:cNvPicPr>
            <a:picLocks noChangeAspect="1"/>
          </p:cNvPicPr>
          <p:nvPr/>
        </p:nvPicPr>
        <p:blipFill>
          <a:blip r:embed="rId3"/>
          <a:stretch>
            <a:fillRect/>
          </a:stretch>
        </p:blipFill>
        <p:spPr>
          <a:xfrm>
            <a:off x="1464640" y="937492"/>
            <a:ext cx="8973871" cy="5061387"/>
          </a:xfrm>
          <a:prstGeom prst="rect">
            <a:avLst/>
          </a:prstGeom>
        </p:spPr>
      </p:pic>
      <p:sp>
        <p:nvSpPr>
          <p:cNvPr id="2" name="TextBox 1">
            <a:extLst>
              <a:ext uri="{FF2B5EF4-FFF2-40B4-BE49-F238E27FC236}">
                <a16:creationId xmlns:a16="http://schemas.microsoft.com/office/drawing/2014/main" id="{A7B5CDC0-CA1F-3EDF-3E9C-A0BAA3446B20}"/>
              </a:ext>
            </a:extLst>
          </p:cNvPr>
          <p:cNvSpPr txBox="1"/>
          <p:nvPr/>
        </p:nvSpPr>
        <p:spPr>
          <a:xfrm>
            <a:off x="5431583" y="6436133"/>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One</a:t>
            </a:r>
          </a:p>
        </p:txBody>
      </p:sp>
      <p:sp>
        <p:nvSpPr>
          <p:cNvPr id="3" name="TextBox 2">
            <a:extLst>
              <a:ext uri="{FF2B5EF4-FFF2-40B4-BE49-F238E27FC236}">
                <a16:creationId xmlns:a16="http://schemas.microsoft.com/office/drawing/2014/main" id="{76C1B680-ADB2-BDA0-68EF-90F1C19420C4}"/>
              </a:ext>
            </a:extLst>
          </p:cNvPr>
          <p:cNvSpPr txBox="1"/>
          <p:nvPr/>
        </p:nvSpPr>
        <p:spPr>
          <a:xfrm>
            <a:off x="1570059" y="421867"/>
            <a:ext cx="8596777" cy="584775"/>
          </a:xfrm>
          <a:prstGeom prst="rect">
            <a:avLst/>
          </a:prstGeom>
          <a:noFill/>
        </p:spPr>
        <p:txBody>
          <a:bodyPr wrap="none" rtlCol="0">
            <a:spAutoFit/>
          </a:bodyPr>
          <a:lstStyle/>
          <a:p>
            <a:r>
              <a:rPr lang="en-US" sz="3200" b="1" dirty="0">
                <a:latin typeface="Calibri" panose="020F0502020204030204" pitchFamily="34" charset="0"/>
                <a:cs typeface="Calibri" panose="020F0502020204030204" pitchFamily="34" charset="0"/>
              </a:rPr>
              <a:t>CHEMISTRY ALUMNI SURVEY – VALUE OF DEGREE</a:t>
            </a:r>
          </a:p>
        </p:txBody>
      </p:sp>
      <p:sp>
        <p:nvSpPr>
          <p:cNvPr id="6" name="Date Placeholder 5">
            <a:extLst>
              <a:ext uri="{FF2B5EF4-FFF2-40B4-BE49-F238E27FC236}">
                <a16:creationId xmlns:a16="http://schemas.microsoft.com/office/drawing/2014/main" id="{6529CCB9-5BBC-6B29-1F0C-7CF74B58B6E5}"/>
              </a:ext>
            </a:extLst>
          </p:cNvPr>
          <p:cNvSpPr>
            <a:spLocks noGrp="1"/>
          </p:cNvSpPr>
          <p:nvPr>
            <p:ph type="dt" sz="half" idx="10"/>
          </p:nvPr>
        </p:nvSpPr>
        <p:spPr/>
        <p:txBody>
          <a:bodyPr/>
          <a:lstStyle/>
          <a:p>
            <a:r>
              <a:rPr lang="en-US"/>
              <a:t>1/17/2023</a:t>
            </a:r>
          </a:p>
        </p:txBody>
      </p:sp>
      <p:sp>
        <p:nvSpPr>
          <p:cNvPr id="7" name="Slide Number Placeholder 6">
            <a:extLst>
              <a:ext uri="{FF2B5EF4-FFF2-40B4-BE49-F238E27FC236}">
                <a16:creationId xmlns:a16="http://schemas.microsoft.com/office/drawing/2014/main" id="{165210AD-6588-9D18-A1A8-FA5780B7BE34}"/>
              </a:ext>
            </a:extLst>
          </p:cNvPr>
          <p:cNvSpPr>
            <a:spLocks noGrp="1"/>
          </p:cNvSpPr>
          <p:nvPr>
            <p:ph type="sldNum" sz="quarter" idx="12"/>
          </p:nvPr>
        </p:nvSpPr>
        <p:spPr/>
        <p:txBody>
          <a:bodyPr/>
          <a:lstStyle/>
          <a:p>
            <a:fld id="{C5FC9873-D341-4C9A-940F-E7DFE5B0369F}" type="slidenum">
              <a:rPr lang="en-US" smtClean="0"/>
              <a:t>20</a:t>
            </a:fld>
            <a:endParaRPr lang="en-US"/>
          </a:p>
        </p:txBody>
      </p:sp>
    </p:spTree>
    <p:extLst>
      <p:ext uri="{BB962C8B-B14F-4D97-AF65-F5344CB8AC3E}">
        <p14:creationId xmlns:p14="http://schemas.microsoft.com/office/powerpoint/2010/main" val="1115032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B5CDC0-CA1F-3EDF-3E9C-A0BAA3446B20}"/>
              </a:ext>
            </a:extLst>
          </p:cNvPr>
          <p:cNvSpPr txBox="1"/>
          <p:nvPr/>
        </p:nvSpPr>
        <p:spPr>
          <a:xfrm>
            <a:off x="5563609" y="6431065"/>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One</a:t>
            </a:r>
          </a:p>
        </p:txBody>
      </p:sp>
      <p:sp>
        <p:nvSpPr>
          <p:cNvPr id="3" name="TextBox 2">
            <a:extLst>
              <a:ext uri="{FF2B5EF4-FFF2-40B4-BE49-F238E27FC236}">
                <a16:creationId xmlns:a16="http://schemas.microsoft.com/office/drawing/2014/main" id="{77949D0D-55E2-7EEA-A998-E45A133F4141}"/>
              </a:ext>
            </a:extLst>
          </p:cNvPr>
          <p:cNvSpPr txBox="1"/>
          <p:nvPr/>
        </p:nvSpPr>
        <p:spPr>
          <a:xfrm>
            <a:off x="859971" y="5435065"/>
            <a:ext cx="10929258" cy="375552"/>
          </a:xfrm>
          <a:prstGeom prst="rect">
            <a:avLst/>
          </a:prstGeom>
          <a:noFill/>
        </p:spPr>
        <p:txBody>
          <a:bodyPr wrap="square">
            <a:spAutoFit/>
          </a:bodyPr>
          <a:lstStyle/>
          <a:p>
            <a:pPr algn="just">
              <a:lnSpc>
                <a:spcPct val="107000"/>
              </a:lnSpc>
            </a:pPr>
            <a:r>
              <a:rPr lang="en-US" b="1" dirty="0">
                <a:latin typeface="Calibri" panose="020F0502020204030204" pitchFamily="34" charset="0"/>
              </a:rPr>
              <a:t>Figure</a:t>
            </a:r>
            <a:r>
              <a:rPr lang="en-US" dirty="0">
                <a:latin typeface="Calibri" panose="020F0502020204030204" pitchFamily="34" charset="0"/>
              </a:rPr>
              <a:t>. Results of </a:t>
            </a:r>
            <a:r>
              <a:rPr lang="en-US" b="1" dirty="0">
                <a:latin typeface="Calibri" panose="020F0502020204030204" pitchFamily="34" charset="0"/>
              </a:rPr>
              <a:t>intermediate-level chemistry (CHEM 351) pre-and post-course survey results in AY2021-2022</a:t>
            </a:r>
            <a:r>
              <a:rPr lang="en-US" dirty="0">
                <a:latin typeface="Calibri" panose="020F0502020204030204" pitchFamily="34"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360BDBB-2949-F5C6-3000-152E0BC266EA}"/>
              </a:ext>
            </a:extLst>
          </p:cNvPr>
          <p:cNvPicPr>
            <a:picLocks noChangeAspect="1"/>
          </p:cNvPicPr>
          <p:nvPr/>
        </p:nvPicPr>
        <p:blipFill>
          <a:blip r:embed="rId3"/>
          <a:stretch>
            <a:fillRect/>
          </a:stretch>
        </p:blipFill>
        <p:spPr>
          <a:xfrm>
            <a:off x="1528132" y="1235159"/>
            <a:ext cx="9047720" cy="4145171"/>
          </a:xfrm>
          <a:prstGeom prst="rect">
            <a:avLst/>
          </a:prstGeom>
        </p:spPr>
      </p:pic>
      <p:sp>
        <p:nvSpPr>
          <p:cNvPr id="4" name="TextBox 3">
            <a:extLst>
              <a:ext uri="{FF2B5EF4-FFF2-40B4-BE49-F238E27FC236}">
                <a16:creationId xmlns:a16="http://schemas.microsoft.com/office/drawing/2014/main" id="{B5A4FF95-9277-834E-62B5-9A4BA71046A0}"/>
              </a:ext>
            </a:extLst>
          </p:cNvPr>
          <p:cNvSpPr txBox="1"/>
          <p:nvPr/>
        </p:nvSpPr>
        <p:spPr>
          <a:xfrm>
            <a:off x="1616148" y="623016"/>
            <a:ext cx="8670472" cy="584775"/>
          </a:xfrm>
          <a:prstGeom prst="rect">
            <a:avLst/>
          </a:prstGeom>
          <a:noFill/>
        </p:spPr>
        <p:txBody>
          <a:bodyPr wrap="square" rtlCol="0">
            <a:spAutoFit/>
          </a:bodyPr>
          <a:lstStyle/>
          <a:p>
            <a:pPr algn="ctr"/>
            <a:r>
              <a:rPr lang="en-US" sz="3200" b="1" dirty="0"/>
              <a:t>Pre-and post-course survey shows improvement</a:t>
            </a:r>
          </a:p>
        </p:txBody>
      </p:sp>
      <p:sp>
        <p:nvSpPr>
          <p:cNvPr id="5" name="Date Placeholder 4">
            <a:extLst>
              <a:ext uri="{FF2B5EF4-FFF2-40B4-BE49-F238E27FC236}">
                <a16:creationId xmlns:a16="http://schemas.microsoft.com/office/drawing/2014/main" id="{6B4BA0E2-6A82-225D-A26C-1D09038C79E7}"/>
              </a:ext>
            </a:extLst>
          </p:cNvPr>
          <p:cNvSpPr>
            <a:spLocks noGrp="1"/>
          </p:cNvSpPr>
          <p:nvPr>
            <p:ph type="dt" sz="half" idx="10"/>
          </p:nvPr>
        </p:nvSpPr>
        <p:spPr/>
        <p:txBody>
          <a:bodyPr/>
          <a:lstStyle/>
          <a:p>
            <a:r>
              <a:rPr lang="en-US"/>
              <a:t>1/17/2023</a:t>
            </a:r>
          </a:p>
        </p:txBody>
      </p:sp>
      <p:sp>
        <p:nvSpPr>
          <p:cNvPr id="7" name="Slide Number Placeholder 6">
            <a:extLst>
              <a:ext uri="{FF2B5EF4-FFF2-40B4-BE49-F238E27FC236}">
                <a16:creationId xmlns:a16="http://schemas.microsoft.com/office/drawing/2014/main" id="{D370A877-FE05-8797-7DE8-E744F2E98F8F}"/>
              </a:ext>
            </a:extLst>
          </p:cNvPr>
          <p:cNvSpPr>
            <a:spLocks noGrp="1"/>
          </p:cNvSpPr>
          <p:nvPr>
            <p:ph type="sldNum" sz="quarter" idx="12"/>
          </p:nvPr>
        </p:nvSpPr>
        <p:spPr/>
        <p:txBody>
          <a:bodyPr/>
          <a:lstStyle/>
          <a:p>
            <a:fld id="{C5FC9873-D341-4C9A-940F-E7DFE5B0369F}" type="slidenum">
              <a:rPr lang="en-US" smtClean="0"/>
              <a:t>21</a:t>
            </a:fld>
            <a:endParaRPr lang="en-US"/>
          </a:p>
        </p:txBody>
      </p:sp>
    </p:spTree>
    <p:extLst>
      <p:ext uri="{BB962C8B-B14F-4D97-AF65-F5344CB8AC3E}">
        <p14:creationId xmlns:p14="http://schemas.microsoft.com/office/powerpoint/2010/main" val="3871131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B5CDC0-CA1F-3EDF-3E9C-A0BAA3446B20}"/>
              </a:ext>
            </a:extLst>
          </p:cNvPr>
          <p:cNvSpPr txBox="1"/>
          <p:nvPr/>
        </p:nvSpPr>
        <p:spPr>
          <a:xfrm>
            <a:off x="5641847" y="6356350"/>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One</a:t>
            </a:r>
          </a:p>
        </p:txBody>
      </p:sp>
      <p:pic>
        <p:nvPicPr>
          <p:cNvPr id="4" name="Picture 3">
            <a:extLst>
              <a:ext uri="{FF2B5EF4-FFF2-40B4-BE49-F238E27FC236}">
                <a16:creationId xmlns:a16="http://schemas.microsoft.com/office/drawing/2014/main" id="{7E2FEA3D-D65B-8263-30C4-CF209432F78F}"/>
              </a:ext>
            </a:extLst>
          </p:cNvPr>
          <p:cNvPicPr>
            <a:picLocks noChangeAspect="1"/>
          </p:cNvPicPr>
          <p:nvPr/>
        </p:nvPicPr>
        <p:blipFill>
          <a:blip r:embed="rId3"/>
          <a:stretch>
            <a:fillRect/>
          </a:stretch>
        </p:blipFill>
        <p:spPr>
          <a:xfrm>
            <a:off x="2101045" y="643467"/>
            <a:ext cx="7902223" cy="5571067"/>
          </a:xfrm>
          <a:prstGeom prst="rect">
            <a:avLst/>
          </a:prstGeom>
          <a:ln w="127000" cap="flat">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3" name="Rectangle 2">
            <a:extLst>
              <a:ext uri="{FF2B5EF4-FFF2-40B4-BE49-F238E27FC236}">
                <a16:creationId xmlns:a16="http://schemas.microsoft.com/office/drawing/2014/main" id="{19F4BEE0-345D-304F-56D7-50AA7A390495}"/>
              </a:ext>
            </a:extLst>
          </p:cNvPr>
          <p:cNvSpPr/>
          <p:nvPr/>
        </p:nvSpPr>
        <p:spPr>
          <a:xfrm>
            <a:off x="2188732" y="912055"/>
            <a:ext cx="7755287" cy="760543"/>
          </a:xfrm>
          <a:prstGeom prst="rect">
            <a:avLst/>
          </a:prstGeom>
          <a:solidFill>
            <a:srgbClr val="FFFF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extBox 4">
            <a:extLst>
              <a:ext uri="{FF2B5EF4-FFF2-40B4-BE49-F238E27FC236}">
                <a16:creationId xmlns:a16="http://schemas.microsoft.com/office/drawing/2014/main" id="{BF81A335-A3F9-5406-77C4-2132EAF83FB9}"/>
              </a:ext>
            </a:extLst>
          </p:cNvPr>
          <p:cNvSpPr txBox="1"/>
          <p:nvPr/>
        </p:nvSpPr>
        <p:spPr>
          <a:xfrm>
            <a:off x="267671" y="1520740"/>
            <a:ext cx="1736923" cy="427809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Pre-survey responses allow faculty to engage in discussion with students about their learning anxieties during the course but also tweak assignments in the course where necessary to underscore skills gained in the course to allay student fears of failure. </a:t>
            </a:r>
            <a:endParaRPr lang="en-US" sz="2400" dirty="0"/>
          </a:p>
        </p:txBody>
      </p:sp>
      <p:sp>
        <p:nvSpPr>
          <p:cNvPr id="6" name="TextBox 5">
            <a:extLst>
              <a:ext uri="{FF2B5EF4-FFF2-40B4-BE49-F238E27FC236}">
                <a16:creationId xmlns:a16="http://schemas.microsoft.com/office/drawing/2014/main" id="{A9F21F33-A47D-9E5D-12FC-E78F5D4725C4}"/>
              </a:ext>
            </a:extLst>
          </p:cNvPr>
          <p:cNvSpPr txBox="1"/>
          <p:nvPr/>
        </p:nvSpPr>
        <p:spPr>
          <a:xfrm>
            <a:off x="10187407" y="1462878"/>
            <a:ext cx="1736923" cy="2062103"/>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Post-survey responses allow faculty tweak assignments courses in CHM 496 to further reinforce students' skills.</a:t>
            </a:r>
            <a:endParaRPr lang="en-US" sz="2400" dirty="0"/>
          </a:p>
        </p:txBody>
      </p:sp>
      <p:sp>
        <p:nvSpPr>
          <p:cNvPr id="8" name="Date Placeholder 7">
            <a:extLst>
              <a:ext uri="{FF2B5EF4-FFF2-40B4-BE49-F238E27FC236}">
                <a16:creationId xmlns:a16="http://schemas.microsoft.com/office/drawing/2014/main" id="{16C87613-51B0-149D-C9F1-07A2E2AE386E}"/>
              </a:ext>
            </a:extLst>
          </p:cNvPr>
          <p:cNvSpPr>
            <a:spLocks noGrp="1"/>
          </p:cNvSpPr>
          <p:nvPr>
            <p:ph type="dt" sz="half" idx="10"/>
          </p:nvPr>
        </p:nvSpPr>
        <p:spPr/>
        <p:txBody>
          <a:bodyPr/>
          <a:lstStyle/>
          <a:p>
            <a:r>
              <a:rPr lang="en-US"/>
              <a:t>1/17/2023</a:t>
            </a:r>
          </a:p>
        </p:txBody>
      </p:sp>
      <p:sp>
        <p:nvSpPr>
          <p:cNvPr id="9" name="Slide Number Placeholder 8">
            <a:extLst>
              <a:ext uri="{FF2B5EF4-FFF2-40B4-BE49-F238E27FC236}">
                <a16:creationId xmlns:a16="http://schemas.microsoft.com/office/drawing/2014/main" id="{37E29445-B197-9483-0ADC-1FF40619EE29}"/>
              </a:ext>
            </a:extLst>
          </p:cNvPr>
          <p:cNvSpPr>
            <a:spLocks noGrp="1"/>
          </p:cNvSpPr>
          <p:nvPr>
            <p:ph type="sldNum" sz="quarter" idx="12"/>
          </p:nvPr>
        </p:nvSpPr>
        <p:spPr/>
        <p:txBody>
          <a:bodyPr/>
          <a:lstStyle/>
          <a:p>
            <a:fld id="{C5FC9873-D341-4C9A-940F-E7DFE5B0369F}" type="slidenum">
              <a:rPr lang="en-US" smtClean="0"/>
              <a:t>22</a:t>
            </a:fld>
            <a:endParaRPr lang="en-US"/>
          </a:p>
        </p:txBody>
      </p:sp>
      <p:sp>
        <p:nvSpPr>
          <p:cNvPr id="10" name="TextBox 9">
            <a:extLst>
              <a:ext uri="{FF2B5EF4-FFF2-40B4-BE49-F238E27FC236}">
                <a16:creationId xmlns:a16="http://schemas.microsoft.com/office/drawing/2014/main" id="{09AA9C2B-6F6A-76B4-6326-B563C9E8C9FA}"/>
              </a:ext>
            </a:extLst>
          </p:cNvPr>
          <p:cNvSpPr txBox="1"/>
          <p:nvPr/>
        </p:nvSpPr>
        <p:spPr>
          <a:xfrm>
            <a:off x="2808140" y="223763"/>
            <a:ext cx="6733023" cy="369332"/>
          </a:xfrm>
          <a:prstGeom prst="rect">
            <a:avLst/>
          </a:prstGeom>
          <a:noFill/>
        </p:spPr>
        <p:txBody>
          <a:bodyPr wrap="square">
            <a:spAutoFit/>
          </a:bodyPr>
          <a:lstStyle/>
          <a:p>
            <a:r>
              <a:rPr lang="en-US" sz="1800" b="1" dirty="0"/>
              <a:t>Pre-and Post-course Survey Open-ended Comments from Students </a:t>
            </a:r>
            <a:endParaRPr lang="en-US" dirty="0"/>
          </a:p>
        </p:txBody>
      </p:sp>
    </p:spTree>
    <p:extLst>
      <p:ext uri="{BB962C8B-B14F-4D97-AF65-F5344CB8AC3E}">
        <p14:creationId xmlns:p14="http://schemas.microsoft.com/office/powerpoint/2010/main" val="158166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526601" y="730470"/>
            <a:ext cx="11231696" cy="1046440"/>
          </a:xfrm>
          <a:prstGeom prst="rect">
            <a:avLst/>
          </a:prstGeom>
          <a:noFill/>
        </p:spPr>
        <p:txBody>
          <a:bodyPr wrap="square" rtlCol="0">
            <a:spAutoFit/>
          </a:bodyPr>
          <a:lstStyle/>
          <a:p>
            <a:r>
              <a:rPr lang="en-US" sz="4400" dirty="0">
                <a:latin typeface="Calibri" panose="020F0502020204030204" pitchFamily="34" charset="0"/>
                <a:cs typeface="Calibri" panose="020F0502020204030204" pitchFamily="34" charset="0"/>
              </a:rPr>
              <a:t>Case of Chemistry, BA/BS – Integrating DEIR</a:t>
            </a:r>
          </a:p>
          <a:p>
            <a:pPr algn="l"/>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C1D6160-6E8D-96A3-3184-AFB9E470B631}"/>
              </a:ext>
            </a:extLst>
          </p:cNvPr>
          <p:cNvSpPr txBox="1"/>
          <p:nvPr/>
        </p:nvSpPr>
        <p:spPr>
          <a:xfrm>
            <a:off x="8004020" y="234267"/>
            <a:ext cx="3754277"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Current size of program: 76 majors</a:t>
            </a:r>
          </a:p>
        </p:txBody>
      </p:sp>
      <p:sp>
        <p:nvSpPr>
          <p:cNvPr id="12" name="TextBox 11">
            <a:extLst>
              <a:ext uri="{FF2B5EF4-FFF2-40B4-BE49-F238E27FC236}">
                <a16:creationId xmlns:a16="http://schemas.microsoft.com/office/drawing/2014/main" id="{C5C3E4F8-D56C-7566-B3DB-41FD3056339B}"/>
              </a:ext>
            </a:extLst>
          </p:cNvPr>
          <p:cNvSpPr txBox="1"/>
          <p:nvPr/>
        </p:nvSpPr>
        <p:spPr>
          <a:xfrm>
            <a:off x="5310863" y="6439719"/>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One</a:t>
            </a:r>
          </a:p>
        </p:txBody>
      </p:sp>
      <p:sp>
        <p:nvSpPr>
          <p:cNvPr id="5" name="TextBox 4">
            <a:extLst>
              <a:ext uri="{FF2B5EF4-FFF2-40B4-BE49-F238E27FC236}">
                <a16:creationId xmlns:a16="http://schemas.microsoft.com/office/drawing/2014/main" id="{611BE3D9-BB3B-5963-E083-C0A71ED871AB}"/>
              </a:ext>
            </a:extLst>
          </p:cNvPr>
          <p:cNvSpPr txBox="1"/>
          <p:nvPr/>
        </p:nvSpPr>
        <p:spPr>
          <a:xfrm>
            <a:off x="2154193" y="4055097"/>
            <a:ext cx="4896319" cy="2185214"/>
          </a:xfrm>
          <a:prstGeom prst="rect">
            <a:avLst/>
          </a:prstGeom>
          <a:solidFill>
            <a:schemeClr val="tx1"/>
          </a:solidFill>
        </p:spPr>
        <p:txBody>
          <a:bodyPr wrap="square" rtlCol="0">
            <a:spAutoFit/>
          </a:bodyPr>
          <a:lstStyle/>
          <a:p>
            <a:pPr algn="l"/>
            <a:r>
              <a:rPr lang="en-US" sz="2800" b="1" dirty="0">
                <a:solidFill>
                  <a:srgbClr val="31152D"/>
                </a:solidFill>
                <a:latin typeface="Calibri" panose="020F0502020204030204" pitchFamily="34" charset="0"/>
                <a:cs typeface="Calibri" panose="020F0502020204030204" pitchFamily="34" charset="0"/>
              </a:rPr>
              <a:t>AY22-23 Assessment Goal</a:t>
            </a:r>
          </a:p>
          <a:p>
            <a:pPr algn="l"/>
            <a:r>
              <a:rPr lang="en-US" dirty="0">
                <a:solidFill>
                  <a:srgbClr val="31152D"/>
                </a:solidFill>
                <a:latin typeface="Calibri" panose="020F0502020204030204" pitchFamily="34" charset="0"/>
                <a:cs typeface="Calibri" panose="020F0502020204030204" pitchFamily="34" charset="0"/>
              </a:rPr>
              <a:t>Engage the department in discussions of curriculum and programmatic changes that explicitly address </a:t>
            </a:r>
            <a:r>
              <a:rPr lang="en-US" b="1" dirty="0">
                <a:solidFill>
                  <a:srgbClr val="31152D"/>
                </a:solidFill>
                <a:latin typeface="Calibri" panose="020F0502020204030204" pitchFamily="34" charset="0"/>
                <a:cs typeface="Calibri" panose="020F0502020204030204" pitchFamily="34" charset="0"/>
              </a:rPr>
              <a:t>diversity, equity, inclusion and respect</a:t>
            </a:r>
            <a:r>
              <a:rPr lang="en-US" dirty="0">
                <a:solidFill>
                  <a:srgbClr val="31152D"/>
                </a:solidFill>
                <a:latin typeface="Calibri" panose="020F0502020204030204" pitchFamily="34" charset="0"/>
                <a:cs typeface="Calibri" panose="020F0502020204030204" pitchFamily="34" charset="0"/>
              </a:rPr>
              <a:t> (DEIR), student voice, and methods of assessing their impact on student learning.</a:t>
            </a:r>
          </a:p>
          <a:p>
            <a:pPr algn="l"/>
            <a:endParaRPr lang="en-US" dirty="0">
              <a:solidFill>
                <a:srgbClr val="31152D"/>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4847A78-F999-033C-886C-42EE2A073362}"/>
              </a:ext>
            </a:extLst>
          </p:cNvPr>
          <p:cNvPicPr>
            <a:picLocks noChangeAspect="1"/>
          </p:cNvPicPr>
          <p:nvPr/>
        </p:nvPicPr>
        <p:blipFill>
          <a:blip r:embed="rId3"/>
          <a:stretch>
            <a:fillRect/>
          </a:stretch>
        </p:blipFill>
        <p:spPr>
          <a:xfrm>
            <a:off x="584511" y="1609516"/>
            <a:ext cx="1511771" cy="3447099"/>
          </a:xfrm>
          <a:prstGeom prst="rect">
            <a:avLst/>
          </a:prstGeom>
        </p:spPr>
      </p:pic>
      <p:pic>
        <p:nvPicPr>
          <p:cNvPr id="8" name="Picture 7">
            <a:extLst>
              <a:ext uri="{FF2B5EF4-FFF2-40B4-BE49-F238E27FC236}">
                <a16:creationId xmlns:a16="http://schemas.microsoft.com/office/drawing/2014/main" id="{853FE062-CDBC-63BB-DA6C-F845EDB556B8}"/>
              </a:ext>
            </a:extLst>
          </p:cNvPr>
          <p:cNvPicPr>
            <a:picLocks noChangeAspect="1"/>
          </p:cNvPicPr>
          <p:nvPr/>
        </p:nvPicPr>
        <p:blipFill>
          <a:blip r:embed="rId4"/>
          <a:stretch>
            <a:fillRect/>
          </a:stretch>
        </p:blipFill>
        <p:spPr>
          <a:xfrm>
            <a:off x="2154191" y="1609517"/>
            <a:ext cx="4896319" cy="2395236"/>
          </a:xfrm>
          <a:prstGeom prst="rect">
            <a:avLst/>
          </a:prstGeom>
        </p:spPr>
      </p:pic>
      <p:pic>
        <p:nvPicPr>
          <p:cNvPr id="14" name="Picture 13">
            <a:extLst>
              <a:ext uri="{FF2B5EF4-FFF2-40B4-BE49-F238E27FC236}">
                <a16:creationId xmlns:a16="http://schemas.microsoft.com/office/drawing/2014/main" id="{D42EDFFC-F6C2-5061-DFB3-5ADA3CA2EBCB}"/>
              </a:ext>
            </a:extLst>
          </p:cNvPr>
          <p:cNvPicPr>
            <a:picLocks noChangeAspect="1"/>
          </p:cNvPicPr>
          <p:nvPr/>
        </p:nvPicPr>
        <p:blipFill rotWithShape="1">
          <a:blip r:embed="rId5"/>
          <a:srcRect t="9723" b="10285"/>
          <a:stretch/>
        </p:blipFill>
        <p:spPr>
          <a:xfrm>
            <a:off x="3023971" y="1870407"/>
            <a:ext cx="3355132" cy="2098907"/>
          </a:xfrm>
          <a:prstGeom prst="rect">
            <a:avLst/>
          </a:prstGeom>
        </p:spPr>
      </p:pic>
      <p:sp>
        <p:nvSpPr>
          <p:cNvPr id="15" name="TextBox 14">
            <a:extLst>
              <a:ext uri="{FF2B5EF4-FFF2-40B4-BE49-F238E27FC236}">
                <a16:creationId xmlns:a16="http://schemas.microsoft.com/office/drawing/2014/main" id="{9B1D4092-E187-D0CB-196F-926C7B23C3CF}"/>
              </a:ext>
            </a:extLst>
          </p:cNvPr>
          <p:cNvSpPr txBox="1"/>
          <p:nvPr/>
        </p:nvSpPr>
        <p:spPr>
          <a:xfrm>
            <a:off x="7108420" y="1589411"/>
            <a:ext cx="4481019" cy="4647426"/>
          </a:xfrm>
          <a:prstGeom prst="rect">
            <a:avLst/>
          </a:prstGeom>
          <a:solidFill>
            <a:schemeClr val="bg2"/>
          </a:solidFill>
        </p:spPr>
        <p:txBody>
          <a:bodyPr wrap="square" rtlCol="0">
            <a:spAutoFit/>
          </a:bodyPr>
          <a:lstStyle/>
          <a:p>
            <a:r>
              <a:rPr lang="en-US" sz="2000" b="1" dirty="0">
                <a:latin typeface="Calibri" panose="020F0502020204030204" pitchFamily="34" charset="0"/>
                <a:cs typeface="Calibri" panose="020F0502020204030204" pitchFamily="34" charset="0"/>
              </a:rPr>
              <a:t>Tenured professor’s course syllabus:</a:t>
            </a:r>
          </a:p>
          <a:p>
            <a:endParaRPr lang="en-US" sz="6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As the “central science”, the field of chemistry is uniquely positioned to provide an understanding of, and contribute solutions to, complex global problems. To accomplish this, we must be able to effectively collaborate as a Team, with people who have diverse perspectives and life experiences in order to understand the challenges facing the world in the 21st century and develop and apply the strategies needed to help solve them. As part of this course, we will discuss what diversity, equity, inclusion and respect (DEIR) mean to each of us. </a:t>
            </a:r>
            <a:r>
              <a:rPr lang="en-US" b="1" dirty="0">
                <a:latin typeface="Calibri" panose="020F0502020204030204" pitchFamily="34" charset="0"/>
                <a:cs typeface="Calibri" panose="020F0502020204030204" pitchFamily="34" charset="0"/>
              </a:rPr>
              <a:t>Each student will develop their own DEIR statement and decide whether you want to include it in your resume.</a:t>
            </a:r>
          </a:p>
        </p:txBody>
      </p:sp>
      <p:sp>
        <p:nvSpPr>
          <p:cNvPr id="3" name="Date Placeholder 2">
            <a:extLst>
              <a:ext uri="{FF2B5EF4-FFF2-40B4-BE49-F238E27FC236}">
                <a16:creationId xmlns:a16="http://schemas.microsoft.com/office/drawing/2014/main" id="{D1EE23C9-5C5B-D448-2893-33B299DB4A7B}"/>
              </a:ext>
            </a:extLst>
          </p:cNvPr>
          <p:cNvSpPr>
            <a:spLocks noGrp="1"/>
          </p:cNvSpPr>
          <p:nvPr>
            <p:ph type="dt" sz="half" idx="10"/>
          </p:nvPr>
        </p:nvSpPr>
        <p:spPr/>
        <p:txBody>
          <a:bodyPr/>
          <a:lstStyle/>
          <a:p>
            <a:r>
              <a:rPr lang="en-US"/>
              <a:t>1/17/2023</a:t>
            </a:r>
          </a:p>
        </p:txBody>
      </p:sp>
      <p:sp>
        <p:nvSpPr>
          <p:cNvPr id="7" name="Slide Number Placeholder 6">
            <a:extLst>
              <a:ext uri="{FF2B5EF4-FFF2-40B4-BE49-F238E27FC236}">
                <a16:creationId xmlns:a16="http://schemas.microsoft.com/office/drawing/2014/main" id="{CEB0DBAD-2967-1796-B802-4FA5A0CA6911}"/>
              </a:ext>
            </a:extLst>
          </p:cNvPr>
          <p:cNvSpPr>
            <a:spLocks noGrp="1"/>
          </p:cNvSpPr>
          <p:nvPr>
            <p:ph type="sldNum" sz="quarter" idx="12"/>
          </p:nvPr>
        </p:nvSpPr>
        <p:spPr/>
        <p:txBody>
          <a:bodyPr/>
          <a:lstStyle/>
          <a:p>
            <a:fld id="{C5FC9873-D341-4C9A-940F-E7DFE5B0369F}" type="slidenum">
              <a:rPr lang="en-US" smtClean="0"/>
              <a:t>23</a:t>
            </a:fld>
            <a:endParaRPr lang="en-US"/>
          </a:p>
        </p:txBody>
      </p:sp>
    </p:spTree>
    <p:extLst>
      <p:ext uri="{BB962C8B-B14F-4D97-AF65-F5344CB8AC3E}">
        <p14:creationId xmlns:p14="http://schemas.microsoft.com/office/powerpoint/2010/main" val="3305187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54770-3E1D-EFF9-6F88-16E45CAF78E5}"/>
              </a:ext>
            </a:extLst>
          </p:cNvPr>
          <p:cNvSpPr>
            <a:spLocks noGrp="1"/>
          </p:cNvSpPr>
          <p:nvPr>
            <p:ph type="title"/>
          </p:nvPr>
        </p:nvSpPr>
        <p:spPr/>
        <p:txBody>
          <a:bodyPr>
            <a:normAutofit/>
          </a:bodyPr>
          <a:lstStyle/>
          <a:p>
            <a:r>
              <a:rPr lang="en-US" sz="4800" b="1" dirty="0"/>
              <a:t>Chemistry BA/BS - Assessment Strategies</a:t>
            </a:r>
          </a:p>
        </p:txBody>
      </p:sp>
      <p:sp>
        <p:nvSpPr>
          <p:cNvPr id="7" name="Content Placeholder 6">
            <a:extLst>
              <a:ext uri="{FF2B5EF4-FFF2-40B4-BE49-F238E27FC236}">
                <a16:creationId xmlns:a16="http://schemas.microsoft.com/office/drawing/2014/main" id="{3F2F836D-8301-8EA6-BE59-33B2F8C65EA1}"/>
              </a:ext>
            </a:extLst>
          </p:cNvPr>
          <p:cNvSpPr>
            <a:spLocks noGrp="1"/>
          </p:cNvSpPr>
          <p:nvPr>
            <p:ph idx="1"/>
          </p:nvPr>
        </p:nvSpPr>
        <p:spPr/>
        <p:txBody>
          <a:bodyPr/>
          <a:lstStyle/>
          <a:p>
            <a:pPr marL="514350" indent="-514350">
              <a:buFont typeface="+mj-lt"/>
              <a:buAutoNum type="arabicPeriod"/>
            </a:pPr>
            <a:r>
              <a:rPr lang="en-US" sz="3600" dirty="0"/>
              <a:t>Alignment grid to show integration of standards, timeline, assessment methods</a:t>
            </a:r>
          </a:p>
          <a:p>
            <a:pPr marL="742950" indent="-742950">
              <a:buFont typeface="+mj-lt"/>
              <a:buAutoNum type="arabicPeriod"/>
            </a:pPr>
            <a:endParaRPr lang="en-US" sz="3600" dirty="0"/>
          </a:p>
          <a:p>
            <a:pPr marL="514350" indent="-514350">
              <a:buFont typeface="+mj-lt"/>
              <a:buAutoNum type="arabicPeriod"/>
            </a:pPr>
            <a:r>
              <a:rPr lang="en-US" sz="3600" dirty="0"/>
              <a:t>Data visuals to depict student progress</a:t>
            </a:r>
            <a:br>
              <a:rPr lang="en-US" sz="3600" dirty="0"/>
            </a:br>
            <a:endParaRPr lang="en-US" sz="3600" dirty="0"/>
          </a:p>
          <a:p>
            <a:pPr marL="514350" indent="-514350">
              <a:buFont typeface="+mj-lt"/>
              <a:buAutoNum type="arabicPeriod"/>
            </a:pPr>
            <a:r>
              <a:rPr lang="en-US" sz="3600" dirty="0"/>
              <a:t>Focus on integrating of DEIR into curriculum</a:t>
            </a:r>
          </a:p>
          <a:p>
            <a:pPr marL="0" indent="0">
              <a:buNone/>
            </a:pPr>
            <a:endParaRPr lang="en-US" dirty="0"/>
          </a:p>
        </p:txBody>
      </p:sp>
      <p:sp>
        <p:nvSpPr>
          <p:cNvPr id="2" name="Date Placeholder 1">
            <a:extLst>
              <a:ext uri="{FF2B5EF4-FFF2-40B4-BE49-F238E27FC236}">
                <a16:creationId xmlns:a16="http://schemas.microsoft.com/office/drawing/2014/main" id="{0977CA1D-D1CF-4CD7-5A15-43473DE07B80}"/>
              </a:ext>
            </a:extLst>
          </p:cNvPr>
          <p:cNvSpPr>
            <a:spLocks noGrp="1"/>
          </p:cNvSpPr>
          <p:nvPr>
            <p:ph type="dt" sz="half" idx="10"/>
          </p:nvPr>
        </p:nvSpPr>
        <p:spPr/>
        <p:txBody>
          <a:bodyPr/>
          <a:lstStyle/>
          <a:p>
            <a:r>
              <a:rPr lang="en-US"/>
              <a:t>1/17/2023</a:t>
            </a:r>
          </a:p>
        </p:txBody>
      </p:sp>
      <p:sp>
        <p:nvSpPr>
          <p:cNvPr id="3" name="Slide Number Placeholder 2">
            <a:extLst>
              <a:ext uri="{FF2B5EF4-FFF2-40B4-BE49-F238E27FC236}">
                <a16:creationId xmlns:a16="http://schemas.microsoft.com/office/drawing/2014/main" id="{FB0079EB-A3D5-E24B-9046-0E7D62AAEA37}"/>
              </a:ext>
            </a:extLst>
          </p:cNvPr>
          <p:cNvSpPr>
            <a:spLocks noGrp="1"/>
          </p:cNvSpPr>
          <p:nvPr>
            <p:ph type="sldNum" sz="quarter" idx="12"/>
          </p:nvPr>
        </p:nvSpPr>
        <p:spPr/>
        <p:txBody>
          <a:bodyPr/>
          <a:lstStyle/>
          <a:p>
            <a:fld id="{C5FC9873-D341-4C9A-940F-E7DFE5B0369F}" type="slidenum">
              <a:rPr lang="en-US" smtClean="0"/>
              <a:t>24</a:t>
            </a:fld>
            <a:endParaRPr lang="en-US"/>
          </a:p>
        </p:txBody>
      </p:sp>
    </p:spTree>
    <p:extLst>
      <p:ext uri="{BB962C8B-B14F-4D97-AF65-F5344CB8AC3E}">
        <p14:creationId xmlns:p14="http://schemas.microsoft.com/office/powerpoint/2010/main" val="394838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9FAF5-B040-EEE9-9B7C-DBC358BE4ED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
        <p:nvSpPr>
          <p:cNvPr id="2" name="Date Placeholder 1">
            <a:extLst>
              <a:ext uri="{FF2B5EF4-FFF2-40B4-BE49-F238E27FC236}">
                <a16:creationId xmlns:a16="http://schemas.microsoft.com/office/drawing/2014/main" id="{60ACDEF1-CCE0-6902-651E-FF4662BEEB27}"/>
              </a:ext>
            </a:extLst>
          </p:cNvPr>
          <p:cNvSpPr>
            <a:spLocks noGrp="1"/>
          </p:cNvSpPr>
          <p:nvPr>
            <p:ph type="dt" sz="half" idx="10"/>
          </p:nvPr>
        </p:nvSpPr>
        <p:spPr/>
        <p:txBody>
          <a:bodyPr/>
          <a:lstStyle/>
          <a:p>
            <a:r>
              <a:rPr lang="en-US"/>
              <a:t>1/17/2023</a:t>
            </a:r>
          </a:p>
        </p:txBody>
      </p:sp>
      <p:sp>
        <p:nvSpPr>
          <p:cNvPr id="4" name="Slide Number Placeholder 3">
            <a:extLst>
              <a:ext uri="{FF2B5EF4-FFF2-40B4-BE49-F238E27FC236}">
                <a16:creationId xmlns:a16="http://schemas.microsoft.com/office/drawing/2014/main" id="{93C8C022-67D7-47DC-C271-E43BA8EAAE69}"/>
              </a:ext>
            </a:extLst>
          </p:cNvPr>
          <p:cNvSpPr>
            <a:spLocks noGrp="1"/>
          </p:cNvSpPr>
          <p:nvPr>
            <p:ph type="sldNum" sz="quarter" idx="12"/>
          </p:nvPr>
        </p:nvSpPr>
        <p:spPr/>
        <p:txBody>
          <a:bodyPr/>
          <a:lstStyle/>
          <a:p>
            <a:fld id="{C5FC9873-D341-4C9A-940F-E7DFE5B0369F}" type="slidenum">
              <a:rPr lang="en-US" smtClean="0"/>
              <a:t>25</a:t>
            </a:fld>
            <a:endParaRPr lang="en-US"/>
          </a:p>
        </p:txBody>
      </p:sp>
    </p:spTree>
    <p:extLst>
      <p:ext uri="{BB962C8B-B14F-4D97-AF65-F5344CB8AC3E}">
        <p14:creationId xmlns:p14="http://schemas.microsoft.com/office/powerpoint/2010/main" val="3713880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47AAA0-EA86-B963-7ECD-E94920E68B2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
        <p:nvSpPr>
          <p:cNvPr id="2" name="Date Placeholder 1">
            <a:extLst>
              <a:ext uri="{FF2B5EF4-FFF2-40B4-BE49-F238E27FC236}">
                <a16:creationId xmlns:a16="http://schemas.microsoft.com/office/drawing/2014/main" id="{8E0DB97F-73E0-72BC-3B73-E1A82A687302}"/>
              </a:ext>
            </a:extLst>
          </p:cNvPr>
          <p:cNvSpPr>
            <a:spLocks noGrp="1"/>
          </p:cNvSpPr>
          <p:nvPr>
            <p:ph type="dt" sz="half" idx="10"/>
          </p:nvPr>
        </p:nvSpPr>
        <p:spPr/>
        <p:txBody>
          <a:bodyPr/>
          <a:lstStyle/>
          <a:p>
            <a:r>
              <a:rPr lang="en-US"/>
              <a:t>1/17/2023</a:t>
            </a:r>
          </a:p>
        </p:txBody>
      </p:sp>
      <p:sp>
        <p:nvSpPr>
          <p:cNvPr id="4" name="Slide Number Placeholder 3">
            <a:extLst>
              <a:ext uri="{FF2B5EF4-FFF2-40B4-BE49-F238E27FC236}">
                <a16:creationId xmlns:a16="http://schemas.microsoft.com/office/drawing/2014/main" id="{181ECB94-1071-B978-FA38-92698BD9C9E9}"/>
              </a:ext>
            </a:extLst>
          </p:cNvPr>
          <p:cNvSpPr>
            <a:spLocks noGrp="1"/>
          </p:cNvSpPr>
          <p:nvPr>
            <p:ph type="sldNum" sz="quarter" idx="12"/>
          </p:nvPr>
        </p:nvSpPr>
        <p:spPr/>
        <p:txBody>
          <a:bodyPr/>
          <a:lstStyle/>
          <a:p>
            <a:fld id="{C5FC9873-D341-4C9A-940F-E7DFE5B0369F}" type="slidenum">
              <a:rPr lang="en-US" smtClean="0"/>
              <a:t>26</a:t>
            </a:fld>
            <a:endParaRPr lang="en-US"/>
          </a:p>
        </p:txBody>
      </p:sp>
    </p:spTree>
    <p:extLst>
      <p:ext uri="{BB962C8B-B14F-4D97-AF65-F5344CB8AC3E}">
        <p14:creationId xmlns:p14="http://schemas.microsoft.com/office/powerpoint/2010/main" val="4253066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641825" y="-44310"/>
            <a:ext cx="9023155" cy="2400657"/>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b="1" dirty="0">
                <a:latin typeface="Calibri" panose="020F0502020204030204" pitchFamily="34" charset="0"/>
                <a:cs typeface="Calibri" panose="020F0502020204030204" pitchFamily="34" charset="0"/>
              </a:rPr>
              <a:t>Case 2: Case of Reading, </a:t>
            </a:r>
            <a:r>
              <a:rPr lang="en-US" sz="4400" b="1" dirty="0" err="1">
                <a:latin typeface="Calibri" panose="020F0502020204030204" pitchFamily="34" charset="0"/>
                <a:cs typeface="Calibri" panose="020F0502020204030204" pitchFamily="34" charset="0"/>
              </a:rPr>
              <a:t>MEd.</a:t>
            </a:r>
            <a:endParaRPr lang="en-US" sz="4400" b="1"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“Measure once, report twice”</a:t>
            </a:r>
          </a:p>
          <a:p>
            <a:endParaRPr lang="en-US" dirty="0">
              <a:latin typeface="Calibri" panose="020F0502020204030204" pitchFamily="34" charset="0"/>
              <a:cs typeface="Calibri" panose="020F0502020204030204" pitchFamily="34" charset="0"/>
            </a:endParaRPr>
          </a:p>
        </p:txBody>
      </p:sp>
      <p:pic>
        <p:nvPicPr>
          <p:cNvPr id="3074" name="Picture 2" descr="United States, 1996.">
            <a:extLst>
              <a:ext uri="{FF2B5EF4-FFF2-40B4-BE49-F238E27FC236}">
                <a16:creationId xmlns:a16="http://schemas.microsoft.com/office/drawing/2014/main" id="{E43FF68B-6D7B-6136-E4FD-8B9F16015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111" y="2114034"/>
            <a:ext cx="7694988" cy="43295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93CCB76-9FA5-85F9-9F61-110BA88BE535}"/>
              </a:ext>
            </a:extLst>
          </p:cNvPr>
          <p:cNvSpPr txBox="1"/>
          <p:nvPr/>
        </p:nvSpPr>
        <p:spPr>
          <a:xfrm>
            <a:off x="6999676" y="6383219"/>
            <a:ext cx="3221847" cy="215444"/>
          </a:xfrm>
          <a:prstGeom prst="rect">
            <a:avLst/>
          </a:prstGeom>
          <a:noFill/>
        </p:spPr>
        <p:txBody>
          <a:bodyPr wrap="square" rtlCol="0">
            <a:spAutoFit/>
          </a:bodyPr>
          <a:lstStyle/>
          <a:p>
            <a:r>
              <a:rPr lang="en-US" sz="800" dirty="0"/>
              <a:t>Source. https://www.coreallies.com/blog/measure-twice-cut-once</a:t>
            </a:r>
          </a:p>
        </p:txBody>
      </p:sp>
      <p:sp>
        <p:nvSpPr>
          <p:cNvPr id="2" name="TextBox 1">
            <a:extLst>
              <a:ext uri="{FF2B5EF4-FFF2-40B4-BE49-F238E27FC236}">
                <a16:creationId xmlns:a16="http://schemas.microsoft.com/office/drawing/2014/main" id="{1FD8A43E-34E0-304D-48FF-A7F915CA8688}"/>
              </a:ext>
            </a:extLst>
          </p:cNvPr>
          <p:cNvSpPr txBox="1"/>
          <p:nvPr/>
        </p:nvSpPr>
        <p:spPr>
          <a:xfrm>
            <a:off x="8228177" y="285631"/>
            <a:ext cx="3754277"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Size of program: 26 majors</a:t>
            </a:r>
          </a:p>
          <a:p>
            <a:r>
              <a:rPr lang="en-US" dirty="0">
                <a:latin typeface="Calibri" panose="020F0502020204030204" pitchFamily="34" charset="0"/>
                <a:cs typeface="Calibri" panose="020F0502020204030204" pitchFamily="34" charset="0"/>
              </a:rPr>
              <a:t>2 Full-Time Faculty</a:t>
            </a:r>
          </a:p>
        </p:txBody>
      </p:sp>
      <p:sp>
        <p:nvSpPr>
          <p:cNvPr id="5" name="Date Placeholder 4">
            <a:extLst>
              <a:ext uri="{FF2B5EF4-FFF2-40B4-BE49-F238E27FC236}">
                <a16:creationId xmlns:a16="http://schemas.microsoft.com/office/drawing/2014/main" id="{A756952F-2015-6102-8AD4-591DC223BC9D}"/>
              </a:ext>
            </a:extLst>
          </p:cNvPr>
          <p:cNvSpPr>
            <a:spLocks noGrp="1"/>
          </p:cNvSpPr>
          <p:nvPr>
            <p:ph type="dt" sz="half" idx="10"/>
          </p:nvPr>
        </p:nvSpPr>
        <p:spPr/>
        <p:txBody>
          <a:bodyPr/>
          <a:lstStyle/>
          <a:p>
            <a:r>
              <a:rPr lang="en-US"/>
              <a:t>1/17/2023</a:t>
            </a:r>
          </a:p>
        </p:txBody>
      </p:sp>
      <p:sp>
        <p:nvSpPr>
          <p:cNvPr id="7" name="Slide Number Placeholder 6">
            <a:extLst>
              <a:ext uri="{FF2B5EF4-FFF2-40B4-BE49-F238E27FC236}">
                <a16:creationId xmlns:a16="http://schemas.microsoft.com/office/drawing/2014/main" id="{D269BE12-40CC-7DB9-76D9-0A61F145839F}"/>
              </a:ext>
            </a:extLst>
          </p:cNvPr>
          <p:cNvSpPr>
            <a:spLocks noGrp="1"/>
          </p:cNvSpPr>
          <p:nvPr>
            <p:ph type="sldNum" sz="quarter" idx="12"/>
          </p:nvPr>
        </p:nvSpPr>
        <p:spPr/>
        <p:txBody>
          <a:bodyPr/>
          <a:lstStyle/>
          <a:p>
            <a:fld id="{C5FC9873-D341-4C9A-940F-E7DFE5B0369F}" type="slidenum">
              <a:rPr lang="en-US" smtClean="0"/>
              <a:t>27</a:t>
            </a:fld>
            <a:endParaRPr lang="en-US"/>
          </a:p>
        </p:txBody>
      </p:sp>
      <p:sp>
        <p:nvSpPr>
          <p:cNvPr id="8" name="TextBox 7">
            <a:extLst>
              <a:ext uri="{FF2B5EF4-FFF2-40B4-BE49-F238E27FC236}">
                <a16:creationId xmlns:a16="http://schemas.microsoft.com/office/drawing/2014/main" id="{305A3D6C-1445-8D4D-7F86-AB4D3C73F034}"/>
              </a:ext>
            </a:extLst>
          </p:cNvPr>
          <p:cNvSpPr txBox="1"/>
          <p:nvPr/>
        </p:nvSpPr>
        <p:spPr>
          <a:xfrm>
            <a:off x="10047889" y="2114034"/>
            <a:ext cx="1879600" cy="2031325"/>
          </a:xfrm>
          <a:prstGeom prst="rect">
            <a:avLst/>
          </a:prstGeom>
          <a:noFill/>
        </p:spPr>
        <p:txBody>
          <a:bodyPr wrap="square" rtlCol="0">
            <a:spAutoFit/>
          </a:bodyPr>
          <a:lstStyle/>
          <a:p>
            <a:r>
              <a:rPr lang="en-US" b="1" dirty="0"/>
              <a:t>BSU requires:</a:t>
            </a:r>
          </a:p>
          <a:p>
            <a:pPr marL="115888" indent="-115888">
              <a:buFont typeface="Arial" panose="020B0604020202020204" pitchFamily="34" charset="0"/>
              <a:buChar char="•"/>
            </a:pPr>
            <a:r>
              <a:rPr lang="en-US" sz="1200" dirty="0"/>
              <a:t>Alignment to mission and strategic plan</a:t>
            </a:r>
          </a:p>
          <a:p>
            <a:pPr marL="115888" indent="-115888">
              <a:buFont typeface="Arial" panose="020B0604020202020204" pitchFamily="34" charset="0"/>
              <a:buChar char="•"/>
            </a:pPr>
            <a:r>
              <a:rPr lang="en-US" sz="1200" dirty="0"/>
              <a:t>Where outcomes are visible?</a:t>
            </a:r>
          </a:p>
          <a:p>
            <a:pPr marL="115888" indent="-115888">
              <a:buFont typeface="Arial" panose="020B0604020202020204" pitchFamily="34" charset="0"/>
              <a:buChar char="•"/>
            </a:pPr>
            <a:r>
              <a:rPr lang="en-US" sz="1200" dirty="0"/>
              <a:t>Assessment plan</a:t>
            </a:r>
          </a:p>
          <a:p>
            <a:pPr marL="115888" indent="-115888">
              <a:buFont typeface="Arial" panose="020B0604020202020204" pitchFamily="34" charset="0"/>
              <a:buChar char="•"/>
            </a:pPr>
            <a:r>
              <a:rPr lang="en-US" sz="1200" dirty="0"/>
              <a:t>How program is using results for student improvement of its graduates</a:t>
            </a:r>
          </a:p>
        </p:txBody>
      </p:sp>
    </p:spTree>
    <p:extLst>
      <p:ext uri="{BB962C8B-B14F-4D97-AF65-F5344CB8AC3E}">
        <p14:creationId xmlns:p14="http://schemas.microsoft.com/office/powerpoint/2010/main" val="1815709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633780" y="0"/>
            <a:ext cx="9023155" cy="1446550"/>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b="1" dirty="0">
                <a:latin typeface="Calibri" panose="020F0502020204030204" pitchFamily="34" charset="0"/>
                <a:cs typeface="Calibri" panose="020F0502020204030204" pitchFamily="34" charset="0"/>
              </a:rPr>
              <a:t>Reading’s Challenges</a:t>
            </a:r>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7655108-9508-AE69-4C36-EB6EEB7942A3}"/>
              </a:ext>
            </a:extLst>
          </p:cNvPr>
          <p:cNvSpPr txBox="1"/>
          <p:nvPr/>
        </p:nvSpPr>
        <p:spPr>
          <a:xfrm>
            <a:off x="526156" y="3170166"/>
            <a:ext cx="11271439" cy="584775"/>
          </a:xfrm>
          <a:prstGeom prst="rect">
            <a:avLst/>
          </a:prstGeom>
          <a:noFill/>
        </p:spPr>
        <p:txBody>
          <a:bodyPr wrap="square" rtlCol="0">
            <a:spAutoFit/>
          </a:bodyPr>
          <a:lstStyle/>
          <a:p>
            <a:endParaRPr lang="en-US" sz="32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074221B-5EEB-F904-5A43-07D1C66A66A5}"/>
              </a:ext>
            </a:extLst>
          </p:cNvPr>
          <p:cNvSpPr txBox="1"/>
          <p:nvPr/>
        </p:nvSpPr>
        <p:spPr>
          <a:xfrm>
            <a:off x="5402898" y="6356350"/>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Two </a:t>
            </a:r>
          </a:p>
        </p:txBody>
      </p:sp>
      <p:sp>
        <p:nvSpPr>
          <p:cNvPr id="7" name="Date Placeholder 6">
            <a:extLst>
              <a:ext uri="{FF2B5EF4-FFF2-40B4-BE49-F238E27FC236}">
                <a16:creationId xmlns:a16="http://schemas.microsoft.com/office/drawing/2014/main" id="{12E3C13D-11D1-3E55-B429-88661B444633}"/>
              </a:ext>
            </a:extLst>
          </p:cNvPr>
          <p:cNvSpPr>
            <a:spLocks noGrp="1"/>
          </p:cNvSpPr>
          <p:nvPr>
            <p:ph type="dt" sz="half" idx="10"/>
          </p:nvPr>
        </p:nvSpPr>
        <p:spPr/>
        <p:txBody>
          <a:bodyPr/>
          <a:lstStyle/>
          <a:p>
            <a:r>
              <a:rPr lang="en-US"/>
              <a:t>1/17/2023</a:t>
            </a:r>
          </a:p>
        </p:txBody>
      </p:sp>
      <p:sp>
        <p:nvSpPr>
          <p:cNvPr id="8" name="Slide Number Placeholder 7">
            <a:extLst>
              <a:ext uri="{FF2B5EF4-FFF2-40B4-BE49-F238E27FC236}">
                <a16:creationId xmlns:a16="http://schemas.microsoft.com/office/drawing/2014/main" id="{24D0F437-A2D8-7AF2-796A-4364189EF13F}"/>
              </a:ext>
            </a:extLst>
          </p:cNvPr>
          <p:cNvSpPr>
            <a:spLocks noGrp="1"/>
          </p:cNvSpPr>
          <p:nvPr>
            <p:ph type="sldNum" sz="quarter" idx="12"/>
          </p:nvPr>
        </p:nvSpPr>
        <p:spPr/>
        <p:txBody>
          <a:bodyPr/>
          <a:lstStyle/>
          <a:p>
            <a:fld id="{C5FC9873-D341-4C9A-940F-E7DFE5B0369F}" type="slidenum">
              <a:rPr lang="en-US" smtClean="0"/>
              <a:t>28</a:t>
            </a:fld>
            <a:endParaRPr lang="en-US"/>
          </a:p>
        </p:txBody>
      </p:sp>
      <p:sp>
        <p:nvSpPr>
          <p:cNvPr id="9" name="TextBox 8">
            <a:extLst>
              <a:ext uri="{FF2B5EF4-FFF2-40B4-BE49-F238E27FC236}">
                <a16:creationId xmlns:a16="http://schemas.microsoft.com/office/drawing/2014/main" id="{DD945ADF-2AD9-D67A-B126-27D8C168F035}"/>
              </a:ext>
            </a:extLst>
          </p:cNvPr>
          <p:cNvSpPr txBox="1"/>
          <p:nvPr/>
        </p:nvSpPr>
        <p:spPr>
          <a:xfrm>
            <a:off x="563102" y="1678493"/>
            <a:ext cx="11271439" cy="107721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#1: How to show Reading’s assessment system and alignment to the BSU strategic plan? </a:t>
            </a:r>
          </a:p>
        </p:txBody>
      </p:sp>
      <p:sp>
        <p:nvSpPr>
          <p:cNvPr id="12" name="TextBox 11">
            <a:extLst>
              <a:ext uri="{FF2B5EF4-FFF2-40B4-BE49-F238E27FC236}">
                <a16:creationId xmlns:a16="http://schemas.microsoft.com/office/drawing/2014/main" id="{76C5C0E3-7D4E-C1F0-44E8-DB978A953E1F}"/>
              </a:ext>
            </a:extLst>
          </p:cNvPr>
          <p:cNvSpPr txBox="1"/>
          <p:nvPr/>
        </p:nvSpPr>
        <p:spPr>
          <a:xfrm>
            <a:off x="600364" y="3105836"/>
            <a:ext cx="10753436" cy="1569660"/>
          </a:xfrm>
          <a:prstGeom prst="rect">
            <a:avLst/>
          </a:prstGeom>
          <a:noFill/>
        </p:spPr>
        <p:txBody>
          <a:bodyPr wrap="square">
            <a:spAutoFit/>
          </a:bodyPr>
          <a:lstStyle/>
          <a:p>
            <a:r>
              <a:rPr lang="en-US" sz="3200" dirty="0">
                <a:latin typeface="Calibri" panose="020F0502020204030204" pitchFamily="34" charset="0"/>
                <a:cs typeface="Calibri" panose="020F0502020204030204" pitchFamily="34" charset="0"/>
              </a:rPr>
              <a:t>#2 How to translate the requirements of the International Literacy Association (ILA) standards results collected annually, for BSU’s annual assessment requirements? </a:t>
            </a:r>
          </a:p>
        </p:txBody>
      </p:sp>
    </p:spTree>
    <p:extLst>
      <p:ext uri="{BB962C8B-B14F-4D97-AF65-F5344CB8AC3E}">
        <p14:creationId xmlns:p14="http://schemas.microsoft.com/office/powerpoint/2010/main" val="174700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0D778E4-F6B5-316D-8A02-2CCE21BFC35C}"/>
              </a:ext>
            </a:extLst>
          </p:cNvPr>
          <p:cNvSpPr txBox="1"/>
          <p:nvPr/>
        </p:nvSpPr>
        <p:spPr>
          <a:xfrm>
            <a:off x="5381402" y="6372622"/>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One</a:t>
            </a:r>
          </a:p>
        </p:txBody>
      </p:sp>
      <p:grpSp>
        <p:nvGrpSpPr>
          <p:cNvPr id="4" name="Group 3">
            <a:extLst>
              <a:ext uri="{FF2B5EF4-FFF2-40B4-BE49-F238E27FC236}">
                <a16:creationId xmlns:a16="http://schemas.microsoft.com/office/drawing/2014/main" id="{EA32709E-46A4-A7A8-185D-9D3BC7BC26C7}"/>
              </a:ext>
            </a:extLst>
          </p:cNvPr>
          <p:cNvGrpSpPr/>
          <p:nvPr/>
        </p:nvGrpSpPr>
        <p:grpSpPr>
          <a:xfrm>
            <a:off x="3492964" y="69744"/>
            <a:ext cx="5267173" cy="2502969"/>
            <a:chOff x="6186678" y="2345891"/>
            <a:chExt cx="5976730" cy="3217938"/>
          </a:xfrm>
        </p:grpSpPr>
        <p:pic>
          <p:nvPicPr>
            <p:cNvPr id="5" name="Picture 4">
              <a:extLst>
                <a:ext uri="{FF2B5EF4-FFF2-40B4-BE49-F238E27FC236}">
                  <a16:creationId xmlns:a16="http://schemas.microsoft.com/office/drawing/2014/main" id="{0B442C3B-F04C-2240-C189-056E7BCBBFFC}"/>
                </a:ext>
              </a:extLst>
            </p:cNvPr>
            <p:cNvPicPr>
              <a:picLocks noChangeAspect="1"/>
            </p:cNvPicPr>
            <p:nvPr/>
          </p:nvPicPr>
          <p:blipFill>
            <a:blip r:embed="rId3"/>
            <a:stretch>
              <a:fillRect/>
            </a:stretch>
          </p:blipFill>
          <p:spPr>
            <a:xfrm>
              <a:off x="6186678" y="2790023"/>
              <a:ext cx="5976730" cy="2773806"/>
            </a:xfrm>
            <a:prstGeom prst="rect">
              <a:avLst/>
            </a:prstGeom>
          </p:spPr>
        </p:pic>
        <p:sp>
          <p:nvSpPr>
            <p:cNvPr id="9" name="TextBox 8">
              <a:extLst>
                <a:ext uri="{FF2B5EF4-FFF2-40B4-BE49-F238E27FC236}">
                  <a16:creationId xmlns:a16="http://schemas.microsoft.com/office/drawing/2014/main" id="{C1708A1B-FAFC-B09A-AB81-F63C465CA851}"/>
                </a:ext>
              </a:extLst>
            </p:cNvPr>
            <p:cNvSpPr txBox="1"/>
            <p:nvPr/>
          </p:nvSpPr>
          <p:spPr>
            <a:xfrm>
              <a:off x="7790328" y="2345891"/>
              <a:ext cx="3449984" cy="497565"/>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BSU Strategic Goals</a:t>
              </a:r>
              <a:endParaRPr lang="en-US" sz="2800" b="1" dirty="0">
                <a:latin typeface="Calibri" panose="020F0502020204030204" pitchFamily="34" charset="0"/>
                <a:cs typeface="Calibri" panose="020F0502020204030204" pitchFamily="34" charset="0"/>
              </a:endParaRPr>
            </a:p>
          </p:txBody>
        </p:sp>
      </p:grpSp>
      <p:sp>
        <p:nvSpPr>
          <p:cNvPr id="18" name="TextBox 17">
            <a:extLst>
              <a:ext uri="{FF2B5EF4-FFF2-40B4-BE49-F238E27FC236}">
                <a16:creationId xmlns:a16="http://schemas.microsoft.com/office/drawing/2014/main" id="{CA0647A0-7A8D-3DF8-0EF4-3C6B6B7A7D82}"/>
              </a:ext>
            </a:extLst>
          </p:cNvPr>
          <p:cNvSpPr txBox="1"/>
          <p:nvPr/>
        </p:nvSpPr>
        <p:spPr>
          <a:xfrm>
            <a:off x="2636333" y="2710883"/>
            <a:ext cx="7103870" cy="375552"/>
          </a:xfrm>
          <a:prstGeom prst="rect">
            <a:avLst/>
          </a:prstGeom>
          <a:noFill/>
        </p:spPr>
        <p:txBody>
          <a:bodyPr wrap="square">
            <a:spAutoFit/>
          </a:bodyPr>
          <a:lstStyle/>
          <a:p>
            <a:pPr algn="ctr">
              <a:lnSpc>
                <a:spcPct val="107000"/>
              </a:lnSpc>
              <a:spcAft>
                <a:spcPts val="800"/>
              </a:spcAft>
            </a:pPr>
            <a:r>
              <a:rPr lang="en-US" b="1" dirty="0">
                <a:latin typeface="Calibri" panose="020F0502020204030204" pitchFamily="34" charset="0"/>
                <a:ea typeface="Calibri" panose="020F0502020204030204" pitchFamily="34" charset="0"/>
                <a:cs typeface="Calibri" panose="020F0502020204030204" pitchFamily="34" charset="0"/>
              </a:rPr>
              <a:t>Reading Program Aligned Program Goals to BSU Strategic Goals</a:t>
            </a:r>
            <a:endParaRPr lang="en-US"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7922796-85C9-C52E-FC47-F0B8379DB04B}"/>
              </a:ext>
            </a:extLst>
          </p:cNvPr>
          <p:cNvSpPr txBox="1"/>
          <p:nvPr/>
        </p:nvSpPr>
        <p:spPr>
          <a:xfrm>
            <a:off x="4204828" y="1066389"/>
            <a:ext cx="45719" cy="369332"/>
          </a:xfrm>
          <a:prstGeom prst="rect">
            <a:avLst/>
          </a:prstGeom>
          <a:noFill/>
        </p:spPr>
        <p:txBody>
          <a:bodyPr wrap="square" rtlCol="0">
            <a:spAutoFit/>
          </a:bodyPr>
          <a:lstStyle/>
          <a:p>
            <a:endParaRPr lang="en-US" dirty="0"/>
          </a:p>
        </p:txBody>
      </p:sp>
      <p:grpSp>
        <p:nvGrpSpPr>
          <p:cNvPr id="30" name="Group 29">
            <a:extLst>
              <a:ext uri="{FF2B5EF4-FFF2-40B4-BE49-F238E27FC236}">
                <a16:creationId xmlns:a16="http://schemas.microsoft.com/office/drawing/2014/main" id="{4BB69AF6-E7F4-6012-D9C8-A87CBB11E3E6}"/>
              </a:ext>
            </a:extLst>
          </p:cNvPr>
          <p:cNvGrpSpPr/>
          <p:nvPr/>
        </p:nvGrpSpPr>
        <p:grpSpPr>
          <a:xfrm>
            <a:off x="1480457" y="3101235"/>
            <a:ext cx="9457803" cy="3052539"/>
            <a:chOff x="2033569" y="3423696"/>
            <a:chExt cx="5225468" cy="2917294"/>
          </a:xfrm>
        </p:grpSpPr>
        <p:sp>
          <p:nvSpPr>
            <p:cNvPr id="24" name="TextBox 23">
              <a:extLst>
                <a:ext uri="{FF2B5EF4-FFF2-40B4-BE49-F238E27FC236}">
                  <a16:creationId xmlns:a16="http://schemas.microsoft.com/office/drawing/2014/main" id="{F6BA08BE-145D-929E-5A3A-F41B8F85D1A8}"/>
                </a:ext>
              </a:extLst>
            </p:cNvPr>
            <p:cNvSpPr txBox="1"/>
            <p:nvPr/>
          </p:nvSpPr>
          <p:spPr>
            <a:xfrm>
              <a:off x="2033569" y="3429000"/>
              <a:ext cx="972627" cy="1970740"/>
            </a:xfrm>
            <a:prstGeom prst="rect">
              <a:avLst/>
            </a:prstGeom>
            <a:solidFill>
              <a:schemeClr val="accent4">
                <a:lumMod val="50000"/>
              </a:schemeClr>
            </a:solidFill>
            <a:ln w="38100">
              <a:solidFill>
                <a:schemeClr val="tx1"/>
              </a:solidFill>
            </a:ln>
          </p:spPr>
          <p:txBody>
            <a:bodyPr wrap="square">
              <a:spAutoFit/>
            </a:bodyPr>
            <a:lstStyle/>
            <a:p>
              <a:r>
                <a:rPr lang="en-US" sz="1600" b="1" dirty="0">
                  <a:effectLst/>
                  <a:latin typeface="Calibri" panose="020F0502020204030204" pitchFamily="34" charset="0"/>
                  <a:ea typeface="Calibri" panose="020F0502020204030204" pitchFamily="34" charset="0"/>
                  <a:cs typeface="Times New Roman" panose="02020603050405020304" pitchFamily="18" charset="0"/>
                </a:rPr>
                <a:t>Goal 1: </a:t>
              </a:r>
              <a:r>
                <a:rPr lang="en-US" sz="1600" dirty="0">
                  <a:effectLst/>
                  <a:latin typeface="Calibri" panose="020F0502020204030204" pitchFamily="34" charset="0"/>
                  <a:ea typeface="Calibri" panose="020F0502020204030204" pitchFamily="34" charset="0"/>
                  <a:cs typeface="Times New Roman" panose="02020603050405020304" pitchFamily="18" charset="0"/>
                </a:rPr>
                <a:t>Develop students’ core competencies in reading intervention and mentoring of teacher colleagues.</a:t>
              </a:r>
              <a:endParaRPr lang="en-US" sz="1600" dirty="0"/>
            </a:p>
          </p:txBody>
        </p:sp>
        <p:sp>
          <p:nvSpPr>
            <p:cNvPr id="26" name="TextBox 25">
              <a:extLst>
                <a:ext uri="{FF2B5EF4-FFF2-40B4-BE49-F238E27FC236}">
                  <a16:creationId xmlns:a16="http://schemas.microsoft.com/office/drawing/2014/main" id="{7A00C9E6-A506-1EA3-B64F-E7A8C2539C48}"/>
                </a:ext>
              </a:extLst>
            </p:cNvPr>
            <p:cNvSpPr txBox="1"/>
            <p:nvPr/>
          </p:nvSpPr>
          <p:spPr>
            <a:xfrm>
              <a:off x="3071893" y="3429001"/>
              <a:ext cx="995932" cy="2911989"/>
            </a:xfrm>
            <a:prstGeom prst="rect">
              <a:avLst/>
            </a:prstGeom>
            <a:solidFill>
              <a:srgbClr val="336699"/>
            </a:solidFill>
            <a:ln w="38100">
              <a:solidFill>
                <a:schemeClr val="tx1"/>
              </a:solidFill>
            </a:ln>
          </p:spPr>
          <p:txBody>
            <a:bodyPr wrap="square">
              <a:spAutoFit/>
            </a:bodyPr>
            <a:lstStyle/>
            <a:p>
              <a:pPr marL="0" marR="0">
                <a:spcBef>
                  <a:spcPts val="0"/>
                </a:spcBef>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Goal 2</a:t>
              </a:r>
              <a:r>
                <a:rPr lang="en-US" sz="1600" dirty="0">
                  <a:effectLst/>
                  <a:latin typeface="Calibri" panose="020F0502020204030204" pitchFamily="34" charset="0"/>
                  <a:ea typeface="Calibri" panose="020F0502020204030204" pitchFamily="34" charset="0"/>
                  <a:cs typeface="Times New Roman" panose="02020603050405020304" pitchFamily="18" charset="0"/>
                </a:rPr>
                <a:t>: Embed pre-practicum opportunities throughout the program that allow graduate students to implement theory as part of their instructional practice with on-going feedback and reflection.  </a:t>
              </a:r>
            </a:p>
          </p:txBody>
        </p:sp>
        <p:sp>
          <p:nvSpPr>
            <p:cNvPr id="27" name="TextBox 26">
              <a:extLst>
                <a:ext uri="{FF2B5EF4-FFF2-40B4-BE49-F238E27FC236}">
                  <a16:creationId xmlns:a16="http://schemas.microsoft.com/office/drawing/2014/main" id="{D594A952-6527-DA5E-3ABC-B3CD37D70B3A}"/>
                </a:ext>
              </a:extLst>
            </p:cNvPr>
            <p:cNvSpPr txBox="1"/>
            <p:nvPr/>
          </p:nvSpPr>
          <p:spPr>
            <a:xfrm>
              <a:off x="4148337" y="3429000"/>
              <a:ext cx="972627" cy="1970740"/>
            </a:xfrm>
            <a:prstGeom prst="rect">
              <a:avLst/>
            </a:prstGeom>
            <a:solidFill>
              <a:schemeClr val="accent6">
                <a:lumMod val="75000"/>
              </a:schemeClr>
            </a:solidFill>
            <a:ln w="38100">
              <a:solidFill>
                <a:schemeClr val="tx1"/>
              </a:solidFill>
            </a:ln>
          </p:spPr>
          <p:txBody>
            <a:bodyPr wrap="square">
              <a:spAutoFit/>
            </a:bodyPr>
            <a:lstStyle/>
            <a:p>
              <a:r>
                <a:rPr lang="en-US" sz="1600" b="1" dirty="0">
                  <a:effectLst/>
                  <a:latin typeface="Calibri" panose="020F0502020204030204" pitchFamily="34" charset="0"/>
                  <a:ea typeface="Calibri" panose="020F0502020204030204" pitchFamily="34" charset="0"/>
                  <a:cs typeface="Times New Roman" panose="02020603050405020304" pitchFamily="18" charset="0"/>
                </a:rPr>
                <a:t>Goal 3</a:t>
              </a:r>
              <a:r>
                <a:rPr lang="en-US" sz="1600" dirty="0">
                  <a:effectLst/>
                  <a:latin typeface="Calibri" panose="020F0502020204030204" pitchFamily="34" charset="0"/>
                  <a:ea typeface="Calibri" panose="020F0502020204030204" pitchFamily="34" charset="0"/>
                  <a:cs typeface="Times New Roman" panose="02020603050405020304" pitchFamily="18" charset="0"/>
                </a:rPr>
                <a:t>: Engage in a Professional Learning Community (PLC) as a way to build collective efficacy and scholarship among colleagues.</a:t>
              </a:r>
            </a:p>
          </p:txBody>
        </p:sp>
        <p:sp>
          <p:nvSpPr>
            <p:cNvPr id="28" name="TextBox 27">
              <a:extLst>
                <a:ext uri="{FF2B5EF4-FFF2-40B4-BE49-F238E27FC236}">
                  <a16:creationId xmlns:a16="http://schemas.microsoft.com/office/drawing/2014/main" id="{7F1572E5-4C95-BAB7-B90E-73F1C649C6DB}"/>
                </a:ext>
              </a:extLst>
            </p:cNvPr>
            <p:cNvSpPr txBox="1"/>
            <p:nvPr/>
          </p:nvSpPr>
          <p:spPr>
            <a:xfrm>
              <a:off x="5186660" y="3429000"/>
              <a:ext cx="1002312" cy="1500115"/>
            </a:xfrm>
            <a:prstGeom prst="rect">
              <a:avLst/>
            </a:prstGeom>
            <a:solidFill>
              <a:srgbClr val="912F3B"/>
            </a:solidFill>
            <a:ln w="38100">
              <a:solidFill>
                <a:schemeClr val="tx1"/>
              </a:solidFill>
            </a:ln>
          </p:spPr>
          <p:txBody>
            <a:bodyPr wrap="square">
              <a:spAutoFit/>
            </a:bodyPr>
            <a:lstStyle/>
            <a:p>
              <a:pPr marL="0" marR="0">
                <a:spcBef>
                  <a:spcPts val="0"/>
                </a:spcBef>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Goal 4: </a:t>
              </a:r>
              <a:r>
                <a:rPr lang="en-US" sz="1600" dirty="0">
                  <a:effectLst/>
                  <a:latin typeface="Calibri" panose="020F0502020204030204" pitchFamily="34" charset="0"/>
                  <a:ea typeface="Calibri" panose="020F0502020204030204" pitchFamily="34" charset="0"/>
                  <a:cs typeface="Times New Roman" panose="02020603050405020304" pitchFamily="18" charset="0"/>
                </a:rPr>
                <a:t>Serve and support the local community as agents of change through research and presentation.</a:t>
              </a:r>
            </a:p>
          </p:txBody>
        </p:sp>
        <p:sp>
          <p:nvSpPr>
            <p:cNvPr id="29" name="TextBox 28">
              <a:extLst>
                <a:ext uri="{FF2B5EF4-FFF2-40B4-BE49-F238E27FC236}">
                  <a16:creationId xmlns:a16="http://schemas.microsoft.com/office/drawing/2014/main" id="{840E216B-9833-80B9-E660-51007AC8EDF5}"/>
                </a:ext>
              </a:extLst>
            </p:cNvPr>
            <p:cNvSpPr txBox="1"/>
            <p:nvPr/>
          </p:nvSpPr>
          <p:spPr>
            <a:xfrm>
              <a:off x="6263105" y="3423696"/>
              <a:ext cx="995932" cy="2676677"/>
            </a:xfrm>
            <a:prstGeom prst="rect">
              <a:avLst/>
            </a:prstGeom>
            <a:solidFill>
              <a:schemeClr val="bg1">
                <a:lumMod val="50000"/>
                <a:lumOff val="50000"/>
              </a:schemeClr>
            </a:solidFill>
            <a:ln w="38100">
              <a:solidFill>
                <a:schemeClr val="tx1"/>
              </a:solidFill>
            </a:ln>
          </p:spPr>
          <p:txBody>
            <a:bodyPr wrap="square">
              <a:spAutoFit/>
            </a:bodyPr>
            <a:lstStyle/>
            <a:p>
              <a:pPr marL="0" marR="0">
                <a:spcBef>
                  <a:spcPts val="0"/>
                </a:spcBef>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Goal 5: </a:t>
              </a:r>
              <a:r>
                <a:rPr lang="en-US" sz="1600" dirty="0">
                  <a:effectLst/>
                  <a:latin typeface="Calibri" panose="020F0502020204030204" pitchFamily="34" charset="0"/>
                  <a:ea typeface="Calibri" panose="020F0502020204030204" pitchFamily="34" charset="0"/>
                  <a:cs typeface="Times New Roman" panose="02020603050405020304" pitchFamily="18" charset="0"/>
                </a:rPr>
                <a:t>Integrate the diversity and equity standard from ILA standards for reading professionals across all course work and professional practice among faculty.</a:t>
              </a:r>
            </a:p>
          </p:txBody>
        </p:sp>
      </p:grpSp>
      <p:sp>
        <p:nvSpPr>
          <p:cNvPr id="3" name="Date Placeholder 2">
            <a:extLst>
              <a:ext uri="{FF2B5EF4-FFF2-40B4-BE49-F238E27FC236}">
                <a16:creationId xmlns:a16="http://schemas.microsoft.com/office/drawing/2014/main" id="{F90AAC7D-ECD1-E4E8-6F2F-5068B5990AC5}"/>
              </a:ext>
            </a:extLst>
          </p:cNvPr>
          <p:cNvSpPr>
            <a:spLocks noGrp="1"/>
          </p:cNvSpPr>
          <p:nvPr>
            <p:ph type="dt" sz="half" idx="10"/>
          </p:nvPr>
        </p:nvSpPr>
        <p:spPr/>
        <p:txBody>
          <a:bodyPr/>
          <a:lstStyle/>
          <a:p>
            <a:r>
              <a:rPr lang="en-US"/>
              <a:t>1/17/2023</a:t>
            </a:r>
          </a:p>
        </p:txBody>
      </p:sp>
      <p:sp>
        <p:nvSpPr>
          <p:cNvPr id="6" name="Slide Number Placeholder 5">
            <a:extLst>
              <a:ext uri="{FF2B5EF4-FFF2-40B4-BE49-F238E27FC236}">
                <a16:creationId xmlns:a16="http://schemas.microsoft.com/office/drawing/2014/main" id="{B1EE9C98-0463-A106-97D2-F7DA702E9649}"/>
              </a:ext>
            </a:extLst>
          </p:cNvPr>
          <p:cNvSpPr>
            <a:spLocks noGrp="1"/>
          </p:cNvSpPr>
          <p:nvPr>
            <p:ph type="sldNum" sz="quarter" idx="12"/>
          </p:nvPr>
        </p:nvSpPr>
        <p:spPr/>
        <p:txBody>
          <a:bodyPr/>
          <a:lstStyle/>
          <a:p>
            <a:fld id="{C5FC9873-D341-4C9A-940F-E7DFE5B0369F}" type="slidenum">
              <a:rPr lang="en-US" smtClean="0"/>
              <a:t>29</a:t>
            </a:fld>
            <a:endParaRPr lang="en-US"/>
          </a:p>
        </p:txBody>
      </p:sp>
    </p:spTree>
    <p:extLst>
      <p:ext uri="{BB962C8B-B14F-4D97-AF65-F5344CB8AC3E}">
        <p14:creationId xmlns:p14="http://schemas.microsoft.com/office/powerpoint/2010/main" val="97894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man with portfolio">
            <a:extLst>
              <a:ext uri="{FF2B5EF4-FFF2-40B4-BE49-F238E27FC236}">
                <a16:creationId xmlns:a16="http://schemas.microsoft.com/office/drawing/2014/main" id="{EBEF654D-9163-622D-D197-CF12D3DCB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0103" y="-1"/>
            <a:ext cx="4674268" cy="6858001"/>
          </a:xfrm>
          <a:prstGeom prst="rect">
            <a:avLst/>
          </a:prstGeom>
        </p:spPr>
      </p:pic>
      <p:sp>
        <p:nvSpPr>
          <p:cNvPr id="3" name="TextBox 2">
            <a:extLst>
              <a:ext uri="{FF2B5EF4-FFF2-40B4-BE49-F238E27FC236}">
                <a16:creationId xmlns:a16="http://schemas.microsoft.com/office/drawing/2014/main" id="{3F36C4E1-0419-AB71-C6C3-6355A3543153}"/>
              </a:ext>
            </a:extLst>
          </p:cNvPr>
          <p:cNvSpPr txBox="1"/>
          <p:nvPr/>
        </p:nvSpPr>
        <p:spPr>
          <a:xfrm>
            <a:off x="8728364" y="6166491"/>
            <a:ext cx="3085489" cy="415498"/>
          </a:xfrm>
          <a:prstGeom prst="rect">
            <a:avLst/>
          </a:prstGeom>
          <a:noFill/>
        </p:spPr>
        <p:txBody>
          <a:bodyPr wrap="square">
            <a:spAutoFit/>
          </a:bodyPr>
          <a:lstStyle/>
          <a:p>
            <a:pPr marL="0" marR="0">
              <a:spcBef>
                <a:spcPts val="0"/>
              </a:spcBef>
              <a:spcAft>
                <a:spcPts val="0"/>
              </a:spcAft>
            </a:pPr>
            <a:r>
              <a:rPr lang="en-US" sz="1050" dirty="0">
                <a:latin typeface="Calibri" panose="020F0502020204030204" pitchFamily="34" charset="0"/>
                <a:ea typeface="Times New Roman" panose="02020603050405020304" pitchFamily="18" charset="0"/>
              </a:rPr>
              <a:t>Source. h</a:t>
            </a:r>
            <a:r>
              <a:rPr lang="en-US" sz="1050" u="sng" dirty="0">
                <a:effectLst/>
                <a:latin typeface="Calibri" panose="020F0502020204030204" pitchFamily="34" charset="0"/>
                <a:ea typeface="Times New Roman" panose="02020603050405020304" pitchFamily="18" charset="0"/>
              </a:rPr>
              <a:t>ttps://www.archivalmethods.com/blog/art-carrying-cases-transport/</a:t>
            </a:r>
            <a:endParaRPr lang="en-US" sz="1050" dirty="0">
              <a:effectLst/>
              <a:latin typeface="Calibri" panose="020F0502020204030204" pitchFamily="34" charset="0"/>
              <a:ea typeface="Calibri" panose="020F0502020204030204" pitchFamily="34" charset="0"/>
            </a:endParaRPr>
          </a:p>
        </p:txBody>
      </p:sp>
      <p:sp>
        <p:nvSpPr>
          <p:cNvPr id="2" name="Date Placeholder 1">
            <a:extLst>
              <a:ext uri="{FF2B5EF4-FFF2-40B4-BE49-F238E27FC236}">
                <a16:creationId xmlns:a16="http://schemas.microsoft.com/office/drawing/2014/main" id="{4478DEA8-7125-B202-6B55-64F06981854F}"/>
              </a:ext>
            </a:extLst>
          </p:cNvPr>
          <p:cNvSpPr>
            <a:spLocks noGrp="1"/>
          </p:cNvSpPr>
          <p:nvPr>
            <p:ph type="dt" sz="half" idx="10"/>
          </p:nvPr>
        </p:nvSpPr>
        <p:spPr/>
        <p:txBody>
          <a:bodyPr/>
          <a:lstStyle/>
          <a:p>
            <a:r>
              <a:rPr lang="en-US"/>
              <a:t>1/17/2023</a:t>
            </a:r>
          </a:p>
        </p:txBody>
      </p:sp>
      <p:sp>
        <p:nvSpPr>
          <p:cNvPr id="4" name="Slide Number Placeholder 3">
            <a:extLst>
              <a:ext uri="{FF2B5EF4-FFF2-40B4-BE49-F238E27FC236}">
                <a16:creationId xmlns:a16="http://schemas.microsoft.com/office/drawing/2014/main" id="{893EC0FF-A27E-C3FF-D93A-AABA2CC45E3A}"/>
              </a:ext>
            </a:extLst>
          </p:cNvPr>
          <p:cNvSpPr>
            <a:spLocks noGrp="1"/>
          </p:cNvSpPr>
          <p:nvPr>
            <p:ph type="sldNum" sz="quarter" idx="12"/>
          </p:nvPr>
        </p:nvSpPr>
        <p:spPr/>
        <p:txBody>
          <a:bodyPr/>
          <a:lstStyle/>
          <a:p>
            <a:fld id="{C5FC9873-D341-4C9A-940F-E7DFE5B0369F}" type="slidenum">
              <a:rPr lang="en-US" smtClean="0"/>
              <a:t>3</a:t>
            </a:fld>
            <a:endParaRPr lang="en-US"/>
          </a:p>
        </p:txBody>
      </p:sp>
    </p:spTree>
    <p:extLst>
      <p:ext uri="{BB962C8B-B14F-4D97-AF65-F5344CB8AC3E}">
        <p14:creationId xmlns:p14="http://schemas.microsoft.com/office/powerpoint/2010/main" val="3740281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205875" y="-593866"/>
            <a:ext cx="9023155" cy="1446550"/>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Reading, </a:t>
            </a:r>
            <a:r>
              <a:rPr lang="en-US" sz="4400" dirty="0" err="1">
                <a:latin typeface="Calibri" panose="020F0502020204030204" pitchFamily="34" charset="0"/>
                <a:cs typeface="Calibri" panose="020F0502020204030204" pitchFamily="34" charset="0"/>
              </a:rPr>
              <a:t>MEd.</a:t>
            </a:r>
            <a:endParaRPr lang="en-US" sz="4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8B2F4A2-032B-3998-1897-81006754D6A4}"/>
              </a:ext>
            </a:extLst>
          </p:cNvPr>
          <p:cNvSpPr txBox="1"/>
          <p:nvPr/>
        </p:nvSpPr>
        <p:spPr>
          <a:xfrm>
            <a:off x="5598491" y="6309974"/>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Two </a:t>
            </a:r>
          </a:p>
        </p:txBody>
      </p:sp>
      <p:sp>
        <p:nvSpPr>
          <p:cNvPr id="38" name="TextBox 37">
            <a:extLst>
              <a:ext uri="{FF2B5EF4-FFF2-40B4-BE49-F238E27FC236}">
                <a16:creationId xmlns:a16="http://schemas.microsoft.com/office/drawing/2014/main" id="{7C3EC8A9-61BD-E08D-5A28-33ECD2F945C4}"/>
              </a:ext>
            </a:extLst>
          </p:cNvPr>
          <p:cNvSpPr txBox="1"/>
          <p:nvPr/>
        </p:nvSpPr>
        <p:spPr>
          <a:xfrm>
            <a:off x="4160982" y="471667"/>
            <a:ext cx="3394364" cy="369332"/>
          </a:xfrm>
          <a:prstGeom prst="rect">
            <a:avLst/>
          </a:prstGeom>
          <a:solidFill>
            <a:schemeClr val="accent3">
              <a:lumMod val="50000"/>
            </a:schemeClr>
          </a:solidFill>
          <a:ln>
            <a:noFill/>
          </a:ln>
        </p:spPr>
        <p:txBody>
          <a:bodyPr wrap="square" rtlCol="0">
            <a:spAutoFit/>
          </a:bodyPr>
          <a:lstStyle/>
          <a:p>
            <a:r>
              <a:rPr lang="en-US" dirty="0">
                <a:latin typeface="Calibri" panose="020F0502020204030204" pitchFamily="34" charset="0"/>
                <a:cs typeface="Calibri" panose="020F0502020204030204" pitchFamily="34" charset="0"/>
              </a:rPr>
              <a:t>Distillation and Alignment Grid</a:t>
            </a:r>
          </a:p>
        </p:txBody>
      </p:sp>
      <p:sp>
        <p:nvSpPr>
          <p:cNvPr id="3" name="Date Placeholder 2">
            <a:extLst>
              <a:ext uri="{FF2B5EF4-FFF2-40B4-BE49-F238E27FC236}">
                <a16:creationId xmlns:a16="http://schemas.microsoft.com/office/drawing/2014/main" id="{333A84A4-57CA-D4EE-DCDC-AFB2FA6AE082}"/>
              </a:ext>
            </a:extLst>
          </p:cNvPr>
          <p:cNvSpPr>
            <a:spLocks noGrp="1"/>
          </p:cNvSpPr>
          <p:nvPr>
            <p:ph type="dt" sz="half" idx="10"/>
          </p:nvPr>
        </p:nvSpPr>
        <p:spPr/>
        <p:txBody>
          <a:bodyPr/>
          <a:lstStyle/>
          <a:p>
            <a:r>
              <a:rPr lang="en-US"/>
              <a:t>1/17/2023</a:t>
            </a:r>
          </a:p>
        </p:txBody>
      </p:sp>
      <p:sp>
        <p:nvSpPr>
          <p:cNvPr id="9" name="Slide Number Placeholder 8">
            <a:extLst>
              <a:ext uri="{FF2B5EF4-FFF2-40B4-BE49-F238E27FC236}">
                <a16:creationId xmlns:a16="http://schemas.microsoft.com/office/drawing/2014/main" id="{8BADC416-5451-EA4E-664F-57D9862AB345}"/>
              </a:ext>
            </a:extLst>
          </p:cNvPr>
          <p:cNvSpPr>
            <a:spLocks noGrp="1"/>
          </p:cNvSpPr>
          <p:nvPr>
            <p:ph type="sldNum" sz="quarter" idx="12"/>
          </p:nvPr>
        </p:nvSpPr>
        <p:spPr/>
        <p:txBody>
          <a:bodyPr/>
          <a:lstStyle/>
          <a:p>
            <a:fld id="{C5FC9873-D341-4C9A-940F-E7DFE5B0369F}" type="slidenum">
              <a:rPr lang="en-US" smtClean="0"/>
              <a:t>30</a:t>
            </a:fld>
            <a:endParaRPr lang="en-US"/>
          </a:p>
        </p:txBody>
      </p:sp>
      <p:grpSp>
        <p:nvGrpSpPr>
          <p:cNvPr id="16" name="Group 15">
            <a:extLst>
              <a:ext uri="{FF2B5EF4-FFF2-40B4-BE49-F238E27FC236}">
                <a16:creationId xmlns:a16="http://schemas.microsoft.com/office/drawing/2014/main" id="{C65D1276-7BD9-6BF0-86F4-6995FA93F340}"/>
              </a:ext>
            </a:extLst>
          </p:cNvPr>
          <p:cNvGrpSpPr/>
          <p:nvPr/>
        </p:nvGrpSpPr>
        <p:grpSpPr>
          <a:xfrm>
            <a:off x="667918" y="560255"/>
            <a:ext cx="10908833" cy="5655999"/>
            <a:chOff x="667918" y="560255"/>
            <a:chExt cx="10908833" cy="5655999"/>
          </a:xfrm>
        </p:grpSpPr>
        <p:grpSp>
          <p:nvGrpSpPr>
            <p:cNvPr id="15" name="Group 14">
              <a:extLst>
                <a:ext uri="{FF2B5EF4-FFF2-40B4-BE49-F238E27FC236}">
                  <a16:creationId xmlns:a16="http://schemas.microsoft.com/office/drawing/2014/main" id="{BEEC4888-1F53-E74C-9641-D13E7592FA41}"/>
                </a:ext>
              </a:extLst>
            </p:cNvPr>
            <p:cNvGrpSpPr/>
            <p:nvPr/>
          </p:nvGrpSpPr>
          <p:grpSpPr>
            <a:xfrm>
              <a:off x="667918" y="560255"/>
              <a:ext cx="10908833" cy="5655999"/>
              <a:chOff x="582019" y="819721"/>
              <a:chExt cx="10908833" cy="5655999"/>
            </a:xfrm>
          </p:grpSpPr>
          <p:grpSp>
            <p:nvGrpSpPr>
              <p:cNvPr id="37" name="Group 36">
                <a:extLst>
                  <a:ext uri="{FF2B5EF4-FFF2-40B4-BE49-F238E27FC236}">
                    <a16:creationId xmlns:a16="http://schemas.microsoft.com/office/drawing/2014/main" id="{5670F7F4-324D-E05C-74A1-0746AD23E8A1}"/>
                  </a:ext>
                </a:extLst>
              </p:cNvPr>
              <p:cNvGrpSpPr/>
              <p:nvPr/>
            </p:nvGrpSpPr>
            <p:grpSpPr>
              <a:xfrm>
                <a:off x="582019" y="819721"/>
                <a:ext cx="10908833" cy="5655999"/>
                <a:chOff x="200865" y="642340"/>
                <a:chExt cx="11341905" cy="5655999"/>
              </a:xfrm>
            </p:grpSpPr>
            <p:pic>
              <p:nvPicPr>
                <p:cNvPr id="8" name="Picture 7">
                  <a:extLst>
                    <a:ext uri="{FF2B5EF4-FFF2-40B4-BE49-F238E27FC236}">
                      <a16:creationId xmlns:a16="http://schemas.microsoft.com/office/drawing/2014/main" id="{CBE2BF69-B831-291C-70A2-A41EBEE12BD2}"/>
                    </a:ext>
                  </a:extLst>
                </p:cNvPr>
                <p:cNvPicPr>
                  <a:picLocks noChangeAspect="1"/>
                </p:cNvPicPr>
                <p:nvPr/>
              </p:nvPicPr>
              <p:blipFill rotWithShape="1">
                <a:blip r:embed="rId3"/>
                <a:srcRect r="5026" b="5849"/>
                <a:stretch/>
              </p:blipFill>
              <p:spPr>
                <a:xfrm>
                  <a:off x="2028348" y="1014587"/>
                  <a:ext cx="7264739" cy="5283752"/>
                </a:xfrm>
                <a:prstGeom prst="rect">
                  <a:avLst/>
                </a:prstGeom>
                <a:solidFill>
                  <a:schemeClr val="tx1"/>
                </a:solidFill>
              </p:spPr>
            </p:pic>
            <p:cxnSp>
              <p:nvCxnSpPr>
                <p:cNvPr id="5" name="Straight Arrow Connector 4">
                  <a:extLst>
                    <a:ext uri="{FF2B5EF4-FFF2-40B4-BE49-F238E27FC236}">
                      <a16:creationId xmlns:a16="http://schemas.microsoft.com/office/drawing/2014/main" id="{7BFE1D61-3014-E654-BCF1-3AFB079CB9C5}"/>
                    </a:ext>
                  </a:extLst>
                </p:cNvPr>
                <p:cNvCxnSpPr>
                  <a:cxnSpLocks/>
                  <a:stCxn id="7" idx="1"/>
                </p:cNvCxnSpPr>
                <p:nvPr/>
              </p:nvCxnSpPr>
              <p:spPr>
                <a:xfrm flipH="1" flipV="1">
                  <a:off x="9317293" y="1292087"/>
                  <a:ext cx="550515" cy="1884"/>
                </a:xfrm>
                <a:prstGeom prst="straightConnector1">
                  <a:avLst/>
                </a:prstGeom>
                <a:ln w="76200">
                  <a:solidFill>
                    <a:srgbClr val="336699"/>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D6F1E3C-BC78-30CE-67A2-273D89530BFF}"/>
                    </a:ext>
                  </a:extLst>
                </p:cNvPr>
                <p:cNvSpPr txBox="1"/>
                <p:nvPr/>
              </p:nvSpPr>
              <p:spPr>
                <a:xfrm>
                  <a:off x="9867808" y="904706"/>
                  <a:ext cx="1674962" cy="646331"/>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BSU Strategic goals</a:t>
                  </a:r>
                </a:p>
              </p:txBody>
            </p:sp>
            <p:pic>
              <p:nvPicPr>
                <p:cNvPr id="12" name="Picture 11">
                  <a:extLst>
                    <a:ext uri="{FF2B5EF4-FFF2-40B4-BE49-F238E27FC236}">
                      <a16:creationId xmlns:a16="http://schemas.microsoft.com/office/drawing/2014/main" id="{0C589868-7A46-155A-7CA3-3B5BE9310572}"/>
                    </a:ext>
                  </a:extLst>
                </p:cNvPr>
                <p:cNvPicPr>
                  <a:picLocks noChangeAspect="1"/>
                </p:cNvPicPr>
                <p:nvPr/>
              </p:nvPicPr>
              <p:blipFill rotWithShape="1">
                <a:blip r:embed="rId4"/>
                <a:srcRect b="26574"/>
                <a:stretch/>
              </p:blipFill>
              <p:spPr>
                <a:xfrm>
                  <a:off x="200865" y="2325717"/>
                  <a:ext cx="1747164" cy="1894031"/>
                </a:xfrm>
                <a:prstGeom prst="rect">
                  <a:avLst/>
                </a:prstGeom>
              </p:spPr>
            </p:pic>
            <p:cxnSp>
              <p:nvCxnSpPr>
                <p:cNvPr id="20" name="Connector: Elbow 19">
                  <a:extLst>
                    <a:ext uri="{FF2B5EF4-FFF2-40B4-BE49-F238E27FC236}">
                      <a16:creationId xmlns:a16="http://schemas.microsoft.com/office/drawing/2014/main" id="{A39A4CDF-5C7C-75B7-1160-14E346389311}"/>
                    </a:ext>
                  </a:extLst>
                </p:cNvPr>
                <p:cNvCxnSpPr>
                  <a:cxnSpLocks/>
                </p:cNvCxnSpPr>
                <p:nvPr/>
              </p:nvCxnSpPr>
              <p:spPr>
                <a:xfrm rot="10800000" flipV="1">
                  <a:off x="1024790" y="1639682"/>
                  <a:ext cx="1003558" cy="686035"/>
                </a:xfrm>
                <a:prstGeom prst="bentConnector2">
                  <a:avLst/>
                </a:prstGeom>
                <a:ln w="76200">
                  <a:solidFill>
                    <a:srgbClr val="336699"/>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BAE9C86-1A03-E052-52B4-B60BEDFC6D86}"/>
                    </a:ext>
                  </a:extLst>
                </p:cNvPr>
                <p:cNvSpPr txBox="1"/>
                <p:nvPr/>
              </p:nvSpPr>
              <p:spPr>
                <a:xfrm>
                  <a:off x="4261539" y="642340"/>
                  <a:ext cx="192065" cy="369332"/>
                </a:xfrm>
                <a:prstGeom prst="rect">
                  <a:avLst/>
                </a:prstGeom>
                <a:noFill/>
              </p:spPr>
              <p:txBody>
                <a:bodyPr wrap="none" rtlCol="0">
                  <a:spAutoFit/>
                </a:bodyPr>
                <a:lstStyle/>
                <a:p>
                  <a:endParaRPr lang="en-US" b="1" dirty="0">
                    <a:latin typeface="Calibri" panose="020F0502020204030204" pitchFamily="34" charset="0"/>
                    <a:cs typeface="Calibri" panose="020F0502020204030204" pitchFamily="34" charset="0"/>
                  </a:endParaRPr>
                </a:p>
              </p:txBody>
            </p:sp>
          </p:grpSp>
          <p:sp>
            <p:nvSpPr>
              <p:cNvPr id="6" name="Rectangle 5">
                <a:extLst>
                  <a:ext uri="{FF2B5EF4-FFF2-40B4-BE49-F238E27FC236}">
                    <a16:creationId xmlns:a16="http://schemas.microsoft.com/office/drawing/2014/main" id="{EB7BD8AC-FF48-9879-A2FF-B45BA703363C}"/>
                  </a:ext>
                </a:extLst>
              </p:cNvPr>
              <p:cNvSpPr/>
              <p:nvPr/>
            </p:nvSpPr>
            <p:spPr>
              <a:xfrm>
                <a:off x="6876822" y="1219282"/>
                <a:ext cx="64604" cy="129209"/>
              </a:xfrm>
              <a:prstGeom prst="rect">
                <a:avLst/>
              </a:prstGeom>
              <a:solidFill>
                <a:srgbClr val="007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2DF1B0EB-FAD1-A195-E98E-DAA7F51D012D}"/>
                </a:ext>
              </a:extLst>
            </p:cNvPr>
            <p:cNvSpPr txBox="1"/>
            <p:nvPr/>
          </p:nvSpPr>
          <p:spPr>
            <a:xfrm>
              <a:off x="1237069" y="2199062"/>
              <a:ext cx="766618" cy="369332"/>
            </a:xfrm>
            <a:prstGeom prst="rect">
              <a:avLst/>
            </a:prstGeom>
            <a:noFill/>
          </p:spPr>
          <p:txBody>
            <a:bodyPr wrap="square" rtlCol="0">
              <a:spAutoFit/>
            </a:bodyPr>
            <a:lstStyle/>
            <a:p>
              <a:r>
                <a:rPr lang="en-US" dirty="0">
                  <a:solidFill>
                    <a:schemeClr val="bg1"/>
                  </a:solidFill>
                </a:rPr>
                <a:t>ILA</a:t>
              </a:r>
            </a:p>
          </p:txBody>
        </p:sp>
      </p:grpSp>
      <p:sp>
        <p:nvSpPr>
          <p:cNvPr id="14" name="TextBox 13">
            <a:extLst>
              <a:ext uri="{FF2B5EF4-FFF2-40B4-BE49-F238E27FC236}">
                <a16:creationId xmlns:a16="http://schemas.microsoft.com/office/drawing/2014/main" id="{EE3C6929-DCE7-316D-77E6-EAA9ECF88763}"/>
              </a:ext>
            </a:extLst>
          </p:cNvPr>
          <p:cNvSpPr txBox="1"/>
          <p:nvPr/>
        </p:nvSpPr>
        <p:spPr>
          <a:xfrm>
            <a:off x="9229030" y="50828"/>
            <a:ext cx="3108971" cy="369332"/>
          </a:xfrm>
          <a:prstGeom prst="rect">
            <a:avLst/>
          </a:prstGeom>
          <a:noFill/>
        </p:spPr>
        <p:txBody>
          <a:bodyPr wrap="square" rtlCol="0">
            <a:spAutoFit/>
          </a:bodyPr>
          <a:lstStyle/>
          <a:p>
            <a:r>
              <a:rPr lang="en-US" dirty="0"/>
              <a:t>Translating the requirements</a:t>
            </a:r>
          </a:p>
        </p:txBody>
      </p:sp>
    </p:spTree>
    <p:extLst>
      <p:ext uri="{BB962C8B-B14F-4D97-AF65-F5344CB8AC3E}">
        <p14:creationId xmlns:p14="http://schemas.microsoft.com/office/powerpoint/2010/main" val="1807166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95431D-1650-5B80-1A9D-31CA2EDE379E}"/>
              </a:ext>
            </a:extLst>
          </p:cNvPr>
          <p:cNvSpPr txBox="1"/>
          <p:nvPr/>
        </p:nvSpPr>
        <p:spPr>
          <a:xfrm>
            <a:off x="5075278" y="6352143"/>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Two </a:t>
            </a:r>
          </a:p>
        </p:txBody>
      </p:sp>
      <p:sp>
        <p:nvSpPr>
          <p:cNvPr id="8" name="TextBox 7">
            <a:extLst>
              <a:ext uri="{FF2B5EF4-FFF2-40B4-BE49-F238E27FC236}">
                <a16:creationId xmlns:a16="http://schemas.microsoft.com/office/drawing/2014/main" id="{CE5FD1E8-7F20-A198-0281-F4E945C46761}"/>
              </a:ext>
            </a:extLst>
          </p:cNvPr>
          <p:cNvSpPr txBox="1"/>
          <p:nvPr/>
        </p:nvSpPr>
        <p:spPr>
          <a:xfrm>
            <a:off x="69369" y="-723275"/>
            <a:ext cx="9023155" cy="1446550"/>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Reading, </a:t>
            </a:r>
            <a:r>
              <a:rPr lang="en-US" sz="4400" dirty="0" err="1">
                <a:latin typeface="Calibri" panose="020F0502020204030204" pitchFamily="34" charset="0"/>
                <a:cs typeface="Calibri" panose="020F0502020204030204" pitchFamily="34" charset="0"/>
              </a:rPr>
              <a:t>MEd.</a:t>
            </a:r>
            <a:endParaRPr lang="en-US" sz="4400"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4479EE0D-7C79-D816-56EF-877DDF5BF1B7}"/>
              </a:ext>
            </a:extLst>
          </p:cNvPr>
          <p:cNvSpPr>
            <a:spLocks noGrp="1"/>
          </p:cNvSpPr>
          <p:nvPr>
            <p:ph type="dt" sz="half" idx="10"/>
          </p:nvPr>
        </p:nvSpPr>
        <p:spPr/>
        <p:txBody>
          <a:bodyPr/>
          <a:lstStyle/>
          <a:p>
            <a:r>
              <a:rPr lang="en-US" dirty="0"/>
              <a:t>1/17/2023</a:t>
            </a:r>
          </a:p>
        </p:txBody>
      </p:sp>
      <p:sp>
        <p:nvSpPr>
          <p:cNvPr id="6" name="Slide Number Placeholder 5">
            <a:extLst>
              <a:ext uri="{FF2B5EF4-FFF2-40B4-BE49-F238E27FC236}">
                <a16:creationId xmlns:a16="http://schemas.microsoft.com/office/drawing/2014/main" id="{7F6B6086-4AF7-5903-683B-4326652002B6}"/>
              </a:ext>
            </a:extLst>
          </p:cNvPr>
          <p:cNvSpPr>
            <a:spLocks noGrp="1"/>
          </p:cNvSpPr>
          <p:nvPr>
            <p:ph type="sldNum" sz="quarter" idx="12"/>
          </p:nvPr>
        </p:nvSpPr>
        <p:spPr/>
        <p:txBody>
          <a:bodyPr/>
          <a:lstStyle/>
          <a:p>
            <a:fld id="{C5FC9873-D341-4C9A-940F-E7DFE5B0369F}" type="slidenum">
              <a:rPr lang="en-US" smtClean="0"/>
              <a:t>31</a:t>
            </a:fld>
            <a:endParaRPr lang="en-US"/>
          </a:p>
        </p:txBody>
      </p:sp>
      <p:sp>
        <p:nvSpPr>
          <p:cNvPr id="10" name="TextBox 9">
            <a:extLst>
              <a:ext uri="{FF2B5EF4-FFF2-40B4-BE49-F238E27FC236}">
                <a16:creationId xmlns:a16="http://schemas.microsoft.com/office/drawing/2014/main" id="{CA648468-8DE5-1490-573A-844A67A86744}"/>
              </a:ext>
            </a:extLst>
          </p:cNvPr>
          <p:cNvSpPr txBox="1"/>
          <p:nvPr/>
        </p:nvSpPr>
        <p:spPr>
          <a:xfrm>
            <a:off x="3463530" y="666059"/>
            <a:ext cx="5758978" cy="461665"/>
          </a:xfrm>
          <a:prstGeom prst="rect">
            <a:avLst/>
          </a:prstGeom>
          <a:noFill/>
        </p:spPr>
        <p:txBody>
          <a:bodyPr wrap="square" rtlCol="0">
            <a:spAutoFit/>
          </a:bodyPr>
          <a:lstStyle/>
          <a:p>
            <a:r>
              <a:rPr lang="en-US" sz="2400" b="1" dirty="0"/>
              <a:t>Map of Assessments by Program Outcome</a:t>
            </a:r>
          </a:p>
        </p:txBody>
      </p:sp>
      <p:grpSp>
        <p:nvGrpSpPr>
          <p:cNvPr id="13" name="Group 12">
            <a:extLst>
              <a:ext uri="{FF2B5EF4-FFF2-40B4-BE49-F238E27FC236}">
                <a16:creationId xmlns:a16="http://schemas.microsoft.com/office/drawing/2014/main" id="{9BA942A8-4366-285F-DA22-A9497D5A6715}"/>
              </a:ext>
            </a:extLst>
          </p:cNvPr>
          <p:cNvGrpSpPr/>
          <p:nvPr/>
        </p:nvGrpSpPr>
        <p:grpSpPr>
          <a:xfrm>
            <a:off x="1288824" y="1159156"/>
            <a:ext cx="9408508" cy="5157349"/>
            <a:chOff x="1173369" y="1151483"/>
            <a:chExt cx="9408508" cy="5157349"/>
          </a:xfrm>
        </p:grpSpPr>
        <p:grpSp>
          <p:nvGrpSpPr>
            <p:cNvPr id="9" name="Group 8">
              <a:extLst>
                <a:ext uri="{FF2B5EF4-FFF2-40B4-BE49-F238E27FC236}">
                  <a16:creationId xmlns:a16="http://schemas.microsoft.com/office/drawing/2014/main" id="{C696F84C-21FD-408C-D740-25FE42388007}"/>
                </a:ext>
              </a:extLst>
            </p:cNvPr>
            <p:cNvGrpSpPr/>
            <p:nvPr/>
          </p:nvGrpSpPr>
          <p:grpSpPr>
            <a:xfrm>
              <a:off x="1173369" y="1151483"/>
              <a:ext cx="9408508" cy="5157349"/>
              <a:chOff x="1289050" y="834856"/>
              <a:chExt cx="9886801" cy="5456672"/>
            </a:xfrm>
          </p:grpSpPr>
          <p:pic>
            <p:nvPicPr>
              <p:cNvPr id="12" name="Picture 11">
                <a:extLst>
                  <a:ext uri="{FF2B5EF4-FFF2-40B4-BE49-F238E27FC236}">
                    <a16:creationId xmlns:a16="http://schemas.microsoft.com/office/drawing/2014/main" id="{4F997748-81BE-7E8F-106C-581245108F6B}"/>
                  </a:ext>
                </a:extLst>
              </p:cNvPr>
              <p:cNvPicPr>
                <a:picLocks noChangeAspect="1"/>
              </p:cNvPicPr>
              <p:nvPr/>
            </p:nvPicPr>
            <p:blipFill>
              <a:blip r:embed="rId3"/>
              <a:stretch>
                <a:fillRect/>
              </a:stretch>
            </p:blipFill>
            <p:spPr>
              <a:xfrm>
                <a:off x="1289050" y="834856"/>
                <a:ext cx="9886801" cy="5456672"/>
              </a:xfrm>
              <a:prstGeom prst="rect">
                <a:avLst/>
              </a:prstGeom>
            </p:spPr>
          </p:pic>
          <p:sp>
            <p:nvSpPr>
              <p:cNvPr id="5" name="Rectangle 4">
                <a:extLst>
                  <a:ext uri="{FF2B5EF4-FFF2-40B4-BE49-F238E27FC236}">
                    <a16:creationId xmlns:a16="http://schemas.microsoft.com/office/drawing/2014/main" id="{6BB558E5-729E-C988-0A3A-7CB8A427B8D6}"/>
                  </a:ext>
                </a:extLst>
              </p:cNvPr>
              <p:cNvSpPr/>
              <p:nvPr/>
            </p:nvSpPr>
            <p:spPr>
              <a:xfrm>
                <a:off x="3503990" y="2045733"/>
                <a:ext cx="6505552" cy="962213"/>
              </a:xfrm>
              <a:prstGeom prst="rect">
                <a:avLst/>
              </a:prstGeom>
              <a:solidFill>
                <a:srgbClr val="FFFF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extBox 6">
                <a:extLst>
                  <a:ext uri="{FF2B5EF4-FFF2-40B4-BE49-F238E27FC236}">
                    <a16:creationId xmlns:a16="http://schemas.microsoft.com/office/drawing/2014/main" id="{9E1115E5-25E4-AC4D-64DE-66F88540DCA3}"/>
                  </a:ext>
                </a:extLst>
              </p:cNvPr>
              <p:cNvSpPr txBox="1"/>
              <p:nvPr/>
            </p:nvSpPr>
            <p:spPr>
              <a:xfrm>
                <a:off x="3503991" y="2199980"/>
                <a:ext cx="1471198" cy="683843"/>
              </a:xfrm>
              <a:prstGeom prst="rect">
                <a:avLst/>
              </a:prstGeom>
              <a:noFill/>
            </p:spPr>
            <p:txBody>
              <a:bodyPr wrap="square">
                <a:spAutoFit/>
              </a:bodyPr>
              <a:lstStyle/>
              <a:p>
                <a:r>
                  <a:rPr lang="en-US" sz="900" b="1" dirty="0">
                    <a:solidFill>
                      <a:srgbClr val="080808"/>
                    </a:solidFill>
                    <a:latin typeface="Roboto" panose="02000000000000000000" pitchFamily="2" charset="0"/>
                  </a:rPr>
                  <a:t>Practicum </a:t>
                </a:r>
              </a:p>
              <a:p>
                <a:r>
                  <a:rPr lang="en-US" sz="900" b="1" dirty="0">
                    <a:solidFill>
                      <a:srgbClr val="080808"/>
                    </a:solidFill>
                    <a:latin typeface="Roboto" panose="02000000000000000000" pitchFamily="2" charset="0"/>
                  </a:rPr>
                  <a:t>Experience I </a:t>
                </a:r>
              </a:p>
              <a:p>
                <a:r>
                  <a:rPr lang="en-US" sz="900" b="1" dirty="0">
                    <a:solidFill>
                      <a:srgbClr val="080808"/>
                    </a:solidFill>
                    <a:latin typeface="Roboto" panose="02000000000000000000" pitchFamily="2" charset="0"/>
                  </a:rPr>
                  <a:t>for the Reading </a:t>
                </a:r>
              </a:p>
              <a:p>
                <a:r>
                  <a:rPr lang="en-US" sz="900" b="1" dirty="0">
                    <a:solidFill>
                      <a:srgbClr val="080808"/>
                    </a:solidFill>
                    <a:latin typeface="Roboto" panose="02000000000000000000" pitchFamily="2" charset="0"/>
                  </a:rPr>
                  <a:t>Specialist</a:t>
                </a:r>
                <a:endParaRPr lang="en-US" sz="900" b="1" dirty="0"/>
              </a:p>
            </p:txBody>
          </p:sp>
        </p:grpSp>
        <p:sp>
          <p:nvSpPr>
            <p:cNvPr id="11" name="Rectangle 10">
              <a:extLst>
                <a:ext uri="{FF2B5EF4-FFF2-40B4-BE49-F238E27FC236}">
                  <a16:creationId xmlns:a16="http://schemas.microsoft.com/office/drawing/2014/main" id="{F055E111-BDBB-08FB-C8AD-19F02CEB7123}"/>
                </a:ext>
              </a:extLst>
            </p:cNvPr>
            <p:cNvSpPr/>
            <p:nvPr/>
          </p:nvSpPr>
          <p:spPr>
            <a:xfrm>
              <a:off x="9471990" y="3579921"/>
              <a:ext cx="997427" cy="387097"/>
            </a:xfrm>
            <a:prstGeom prst="rect">
              <a:avLst/>
            </a:prstGeom>
            <a:solidFill>
              <a:srgbClr val="FFFF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14" name="TextBox 13">
            <a:extLst>
              <a:ext uri="{FF2B5EF4-FFF2-40B4-BE49-F238E27FC236}">
                <a16:creationId xmlns:a16="http://schemas.microsoft.com/office/drawing/2014/main" id="{232EE2DD-3C70-B240-B038-A02F254EDA31}"/>
              </a:ext>
            </a:extLst>
          </p:cNvPr>
          <p:cNvSpPr txBox="1"/>
          <p:nvPr/>
        </p:nvSpPr>
        <p:spPr>
          <a:xfrm>
            <a:off x="9229030" y="50828"/>
            <a:ext cx="3108971" cy="369332"/>
          </a:xfrm>
          <a:prstGeom prst="rect">
            <a:avLst/>
          </a:prstGeom>
          <a:noFill/>
        </p:spPr>
        <p:txBody>
          <a:bodyPr wrap="square" rtlCol="0">
            <a:spAutoFit/>
          </a:bodyPr>
          <a:lstStyle/>
          <a:p>
            <a:r>
              <a:rPr lang="en-US" dirty="0"/>
              <a:t>Translating the requirements</a:t>
            </a:r>
          </a:p>
        </p:txBody>
      </p:sp>
      <p:sp>
        <p:nvSpPr>
          <p:cNvPr id="15" name="TextBox 14">
            <a:extLst>
              <a:ext uri="{FF2B5EF4-FFF2-40B4-BE49-F238E27FC236}">
                <a16:creationId xmlns:a16="http://schemas.microsoft.com/office/drawing/2014/main" id="{11E25FF9-30BE-C21F-7161-787225D8C287}"/>
              </a:ext>
            </a:extLst>
          </p:cNvPr>
          <p:cNvSpPr txBox="1"/>
          <p:nvPr/>
        </p:nvSpPr>
        <p:spPr>
          <a:xfrm>
            <a:off x="5448132" y="1597108"/>
            <a:ext cx="3098800" cy="369332"/>
          </a:xfrm>
          <a:prstGeom prst="rect">
            <a:avLst/>
          </a:prstGeom>
          <a:solidFill>
            <a:schemeClr val="accent3">
              <a:lumMod val="50000"/>
            </a:schemeClr>
          </a:solidFill>
        </p:spPr>
        <p:txBody>
          <a:bodyPr wrap="square" rtlCol="0">
            <a:spAutoFit/>
          </a:bodyPr>
          <a:lstStyle/>
          <a:p>
            <a:pPr algn="ctr"/>
            <a:r>
              <a:rPr lang="en-US" dirty="0"/>
              <a:t>Required by ILA</a:t>
            </a:r>
          </a:p>
        </p:txBody>
      </p:sp>
    </p:spTree>
    <p:extLst>
      <p:ext uri="{BB962C8B-B14F-4D97-AF65-F5344CB8AC3E}">
        <p14:creationId xmlns:p14="http://schemas.microsoft.com/office/powerpoint/2010/main" val="871382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9B57B48-85A9-1D16-C23A-17674DE9B1AD}"/>
              </a:ext>
            </a:extLst>
          </p:cNvPr>
          <p:cNvGrpSpPr/>
          <p:nvPr/>
        </p:nvGrpSpPr>
        <p:grpSpPr>
          <a:xfrm>
            <a:off x="1801131" y="1010530"/>
            <a:ext cx="8954616" cy="4939747"/>
            <a:chOff x="1659008" y="1146735"/>
            <a:chExt cx="8324928" cy="4252010"/>
          </a:xfrm>
        </p:grpSpPr>
        <p:pic>
          <p:nvPicPr>
            <p:cNvPr id="5" name="Picture 4">
              <a:extLst>
                <a:ext uri="{FF2B5EF4-FFF2-40B4-BE49-F238E27FC236}">
                  <a16:creationId xmlns:a16="http://schemas.microsoft.com/office/drawing/2014/main" id="{E9902EDE-8DCC-6FC7-1DE5-9721A731118B}"/>
                </a:ext>
              </a:extLst>
            </p:cNvPr>
            <p:cNvPicPr>
              <a:picLocks noChangeAspect="1"/>
            </p:cNvPicPr>
            <p:nvPr/>
          </p:nvPicPr>
          <p:blipFill>
            <a:blip r:embed="rId3"/>
            <a:stretch>
              <a:fillRect/>
            </a:stretch>
          </p:blipFill>
          <p:spPr>
            <a:xfrm>
              <a:off x="1659008" y="1146735"/>
              <a:ext cx="8324928" cy="4252010"/>
            </a:xfrm>
            <a:prstGeom prst="rect">
              <a:avLst/>
            </a:prstGeom>
          </p:spPr>
        </p:pic>
        <p:sp>
          <p:nvSpPr>
            <p:cNvPr id="7" name="TextBox 6">
              <a:extLst>
                <a:ext uri="{FF2B5EF4-FFF2-40B4-BE49-F238E27FC236}">
                  <a16:creationId xmlns:a16="http://schemas.microsoft.com/office/drawing/2014/main" id="{0D6D4E94-9213-D6EE-FE09-77585B52EF8E}"/>
                </a:ext>
              </a:extLst>
            </p:cNvPr>
            <p:cNvSpPr txBox="1"/>
            <p:nvPr/>
          </p:nvSpPr>
          <p:spPr>
            <a:xfrm>
              <a:off x="5056629" y="2703148"/>
              <a:ext cx="1530212" cy="1139183"/>
            </a:xfrm>
            <a:prstGeom prst="rect">
              <a:avLst/>
            </a:prstGeom>
            <a:solidFill>
              <a:schemeClr val="bg2">
                <a:lumMod val="75000"/>
              </a:schemeClr>
            </a:solidFill>
          </p:spPr>
          <p:txBody>
            <a:bodyPr wrap="square">
              <a:spAutoFit/>
            </a:bodyPr>
            <a:lstStyle/>
            <a:p>
              <a:pPr algn="ctr"/>
              <a:r>
                <a:rPr lang="en-US" sz="2000" dirty="0">
                  <a:latin typeface="Calibri" panose="020F0502020204030204" pitchFamily="34" charset="0"/>
                  <a:cs typeface="Calibri" panose="020F0502020204030204" pitchFamily="34" charset="0"/>
                </a:rPr>
                <a:t>MEd</a:t>
              </a:r>
            </a:p>
            <a:p>
              <a:pPr algn="ctr"/>
              <a:r>
                <a:rPr lang="en-US" sz="2000" dirty="0">
                  <a:latin typeface="Calibri" panose="020F0502020204030204" pitchFamily="34" charset="0"/>
                  <a:cs typeface="Calibri" panose="020F0502020204030204" pitchFamily="34" charset="0"/>
                </a:rPr>
                <a:t>Reading Assessment Cycle</a:t>
              </a:r>
            </a:p>
          </p:txBody>
        </p:sp>
      </p:grpSp>
      <p:sp>
        <p:nvSpPr>
          <p:cNvPr id="14" name="TextBox 13">
            <a:extLst>
              <a:ext uri="{FF2B5EF4-FFF2-40B4-BE49-F238E27FC236}">
                <a16:creationId xmlns:a16="http://schemas.microsoft.com/office/drawing/2014/main" id="{0EFD9C0D-A2B5-1407-0029-F6CD5F150069}"/>
              </a:ext>
            </a:extLst>
          </p:cNvPr>
          <p:cNvSpPr txBox="1"/>
          <p:nvPr/>
        </p:nvSpPr>
        <p:spPr>
          <a:xfrm>
            <a:off x="5775947" y="6276833"/>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Two </a:t>
            </a:r>
          </a:p>
        </p:txBody>
      </p:sp>
      <p:sp>
        <p:nvSpPr>
          <p:cNvPr id="6" name="Date Placeholder 5">
            <a:extLst>
              <a:ext uri="{FF2B5EF4-FFF2-40B4-BE49-F238E27FC236}">
                <a16:creationId xmlns:a16="http://schemas.microsoft.com/office/drawing/2014/main" id="{967097B1-395D-7458-9F0C-022196177A6D}"/>
              </a:ext>
            </a:extLst>
          </p:cNvPr>
          <p:cNvSpPr>
            <a:spLocks noGrp="1"/>
          </p:cNvSpPr>
          <p:nvPr>
            <p:ph type="dt" sz="half" idx="10"/>
          </p:nvPr>
        </p:nvSpPr>
        <p:spPr/>
        <p:txBody>
          <a:bodyPr/>
          <a:lstStyle/>
          <a:p>
            <a:r>
              <a:rPr lang="en-US"/>
              <a:t>1/17/2023</a:t>
            </a:r>
          </a:p>
        </p:txBody>
      </p:sp>
      <p:sp>
        <p:nvSpPr>
          <p:cNvPr id="8" name="Slide Number Placeholder 7">
            <a:extLst>
              <a:ext uri="{FF2B5EF4-FFF2-40B4-BE49-F238E27FC236}">
                <a16:creationId xmlns:a16="http://schemas.microsoft.com/office/drawing/2014/main" id="{5AEC2097-A150-BB84-2680-695A6FB45F3C}"/>
              </a:ext>
            </a:extLst>
          </p:cNvPr>
          <p:cNvSpPr>
            <a:spLocks noGrp="1"/>
          </p:cNvSpPr>
          <p:nvPr>
            <p:ph type="sldNum" sz="quarter" idx="12"/>
          </p:nvPr>
        </p:nvSpPr>
        <p:spPr/>
        <p:txBody>
          <a:bodyPr/>
          <a:lstStyle/>
          <a:p>
            <a:fld id="{C5FC9873-D341-4C9A-940F-E7DFE5B0369F}" type="slidenum">
              <a:rPr lang="en-US" smtClean="0"/>
              <a:t>32</a:t>
            </a:fld>
            <a:endParaRPr lang="en-US" dirty="0"/>
          </a:p>
        </p:txBody>
      </p:sp>
      <p:cxnSp>
        <p:nvCxnSpPr>
          <p:cNvPr id="10" name="Straight Arrow Connector 9">
            <a:extLst>
              <a:ext uri="{FF2B5EF4-FFF2-40B4-BE49-F238E27FC236}">
                <a16:creationId xmlns:a16="http://schemas.microsoft.com/office/drawing/2014/main" id="{480999CB-7645-4315-A822-E19D583720C0}"/>
              </a:ext>
            </a:extLst>
          </p:cNvPr>
          <p:cNvCxnSpPr>
            <a:cxnSpLocks/>
          </p:cNvCxnSpPr>
          <p:nvPr/>
        </p:nvCxnSpPr>
        <p:spPr>
          <a:xfrm flipH="1">
            <a:off x="7239604" y="1706418"/>
            <a:ext cx="6511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33ED524-CB2E-9F77-94EB-3E054917CC77}"/>
              </a:ext>
            </a:extLst>
          </p:cNvPr>
          <p:cNvSpPr txBox="1"/>
          <p:nvPr/>
        </p:nvSpPr>
        <p:spPr>
          <a:xfrm>
            <a:off x="7981497" y="1244753"/>
            <a:ext cx="2173885" cy="923330"/>
          </a:xfrm>
          <a:prstGeom prst="rect">
            <a:avLst/>
          </a:prstGeom>
          <a:noFill/>
        </p:spPr>
        <p:txBody>
          <a:bodyPr wrap="square" rtlCol="0">
            <a:spAutoFit/>
          </a:bodyPr>
          <a:lstStyle/>
          <a:p>
            <a:r>
              <a:rPr lang="en-US" dirty="0"/>
              <a:t>Required assignments to meet ILA standards</a:t>
            </a:r>
          </a:p>
        </p:txBody>
      </p:sp>
      <p:cxnSp>
        <p:nvCxnSpPr>
          <p:cNvPr id="15" name="Straight Arrow Connector 14">
            <a:extLst>
              <a:ext uri="{FF2B5EF4-FFF2-40B4-BE49-F238E27FC236}">
                <a16:creationId xmlns:a16="http://schemas.microsoft.com/office/drawing/2014/main" id="{6C4C7428-5E57-8AC7-60A7-C23558281C39}"/>
              </a:ext>
            </a:extLst>
          </p:cNvPr>
          <p:cNvCxnSpPr>
            <a:cxnSpLocks/>
          </p:cNvCxnSpPr>
          <p:nvPr/>
        </p:nvCxnSpPr>
        <p:spPr>
          <a:xfrm flipH="1">
            <a:off x="8976043" y="3393870"/>
            <a:ext cx="6511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7E5C56A-ECB7-7799-D71D-7D506129A4D1}"/>
              </a:ext>
            </a:extLst>
          </p:cNvPr>
          <p:cNvSpPr txBox="1"/>
          <p:nvPr/>
        </p:nvSpPr>
        <p:spPr>
          <a:xfrm>
            <a:off x="690418" y="2966795"/>
            <a:ext cx="2890982" cy="646331"/>
          </a:xfrm>
          <a:prstGeom prst="rect">
            <a:avLst/>
          </a:prstGeom>
          <a:noFill/>
        </p:spPr>
        <p:txBody>
          <a:bodyPr wrap="square" rtlCol="0">
            <a:spAutoFit/>
          </a:bodyPr>
          <a:lstStyle/>
          <a:p>
            <a:r>
              <a:rPr lang="en-US" dirty="0"/>
              <a:t>Shared with faculty in program for discussion.</a:t>
            </a:r>
          </a:p>
        </p:txBody>
      </p:sp>
      <p:cxnSp>
        <p:nvCxnSpPr>
          <p:cNvPr id="17" name="Straight Arrow Connector 16">
            <a:extLst>
              <a:ext uri="{FF2B5EF4-FFF2-40B4-BE49-F238E27FC236}">
                <a16:creationId xmlns:a16="http://schemas.microsoft.com/office/drawing/2014/main" id="{46D70A8C-39E6-82D8-3A3D-C61D085BDB92}"/>
              </a:ext>
            </a:extLst>
          </p:cNvPr>
          <p:cNvCxnSpPr>
            <a:cxnSpLocks/>
          </p:cNvCxnSpPr>
          <p:nvPr/>
        </p:nvCxnSpPr>
        <p:spPr>
          <a:xfrm>
            <a:off x="2866612" y="3289961"/>
            <a:ext cx="7863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C9FA2BD-A747-D5FD-72A4-D039CF633C0E}"/>
              </a:ext>
            </a:extLst>
          </p:cNvPr>
          <p:cNvSpPr txBox="1"/>
          <p:nvPr/>
        </p:nvSpPr>
        <p:spPr>
          <a:xfrm>
            <a:off x="9598683" y="2725466"/>
            <a:ext cx="1989119" cy="1754326"/>
          </a:xfrm>
          <a:prstGeom prst="rect">
            <a:avLst/>
          </a:prstGeom>
          <a:noFill/>
        </p:spPr>
        <p:txBody>
          <a:bodyPr wrap="square" rtlCol="0">
            <a:spAutoFit/>
          </a:bodyPr>
          <a:lstStyle/>
          <a:p>
            <a:r>
              <a:rPr lang="en-US" dirty="0"/>
              <a:t>Including any additional assessments created by the program (e.g., exit survey)</a:t>
            </a:r>
          </a:p>
        </p:txBody>
      </p:sp>
      <p:sp>
        <p:nvSpPr>
          <p:cNvPr id="27" name="TextBox 26">
            <a:extLst>
              <a:ext uri="{FF2B5EF4-FFF2-40B4-BE49-F238E27FC236}">
                <a16:creationId xmlns:a16="http://schemas.microsoft.com/office/drawing/2014/main" id="{882E1AA8-7254-6EBF-92AA-7D9751D26994}"/>
              </a:ext>
            </a:extLst>
          </p:cNvPr>
          <p:cNvSpPr txBox="1"/>
          <p:nvPr/>
        </p:nvSpPr>
        <p:spPr>
          <a:xfrm>
            <a:off x="9229030" y="50828"/>
            <a:ext cx="3108971" cy="369332"/>
          </a:xfrm>
          <a:prstGeom prst="rect">
            <a:avLst/>
          </a:prstGeom>
          <a:noFill/>
        </p:spPr>
        <p:txBody>
          <a:bodyPr wrap="square" rtlCol="0">
            <a:spAutoFit/>
          </a:bodyPr>
          <a:lstStyle/>
          <a:p>
            <a:r>
              <a:rPr lang="en-US" dirty="0"/>
              <a:t>Translating the requirements</a:t>
            </a:r>
          </a:p>
        </p:txBody>
      </p:sp>
    </p:spTree>
    <p:extLst>
      <p:ext uri="{BB962C8B-B14F-4D97-AF65-F5344CB8AC3E}">
        <p14:creationId xmlns:p14="http://schemas.microsoft.com/office/powerpoint/2010/main" val="3900288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653208" y="-357189"/>
            <a:ext cx="9991601" cy="1446550"/>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Reading, </a:t>
            </a:r>
            <a:r>
              <a:rPr lang="en-US" sz="4400" dirty="0" err="1">
                <a:latin typeface="Calibri" panose="020F0502020204030204" pitchFamily="34" charset="0"/>
                <a:cs typeface="Calibri" panose="020F0502020204030204" pitchFamily="34" charset="0"/>
              </a:rPr>
              <a:t>MEd.</a:t>
            </a:r>
            <a:r>
              <a:rPr lang="en-US" sz="4400" dirty="0">
                <a:latin typeface="Calibri" panose="020F0502020204030204" pitchFamily="34" charset="0"/>
                <a:cs typeface="Calibri" panose="020F0502020204030204" pitchFamily="34" charset="0"/>
              </a:rPr>
              <a:t> – Communicating Results</a:t>
            </a:r>
          </a:p>
        </p:txBody>
      </p:sp>
      <p:sp>
        <p:nvSpPr>
          <p:cNvPr id="7" name="TextBox 6">
            <a:extLst>
              <a:ext uri="{FF2B5EF4-FFF2-40B4-BE49-F238E27FC236}">
                <a16:creationId xmlns:a16="http://schemas.microsoft.com/office/drawing/2014/main" id="{C929A9F1-90A1-4135-F0C0-F656CDC2215F}"/>
              </a:ext>
            </a:extLst>
          </p:cNvPr>
          <p:cNvSpPr txBox="1"/>
          <p:nvPr/>
        </p:nvSpPr>
        <p:spPr>
          <a:xfrm>
            <a:off x="5825454" y="6488668"/>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Two </a:t>
            </a:r>
          </a:p>
        </p:txBody>
      </p:sp>
      <p:sp>
        <p:nvSpPr>
          <p:cNvPr id="5" name="TextBox 4">
            <a:extLst>
              <a:ext uri="{FF2B5EF4-FFF2-40B4-BE49-F238E27FC236}">
                <a16:creationId xmlns:a16="http://schemas.microsoft.com/office/drawing/2014/main" id="{B5A278C7-C100-9991-2627-82F9BB590F62}"/>
              </a:ext>
            </a:extLst>
          </p:cNvPr>
          <p:cNvSpPr txBox="1"/>
          <p:nvPr/>
        </p:nvSpPr>
        <p:spPr>
          <a:xfrm>
            <a:off x="3954471" y="1089361"/>
            <a:ext cx="5444639" cy="5383910"/>
          </a:xfrm>
          <a:prstGeom prst="rect">
            <a:avLst/>
          </a:prstGeom>
          <a:solidFill>
            <a:schemeClr val="tx1"/>
          </a:solidFill>
        </p:spPr>
        <p:txBody>
          <a:bodyPr wrap="square" rtlCol="0">
            <a:spAutoFit/>
          </a:bodyPr>
          <a:lstStyle/>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Fall 2021 Data for READ 558: </a:t>
            </a:r>
            <a:r>
              <a:rPr lang="en-US" sz="1400" dirty="0">
                <a:solidFill>
                  <a:srgbClr val="080808"/>
                </a:solidFill>
                <a:latin typeface="Roboto" panose="02000000000000000000" pitchFamily="2" charset="0"/>
              </a:rPr>
              <a:t>Practicum Experience I for the Reading Specialist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READ 558- ASSESSMENT 4 PART B- 5 Lessons as a Unit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Standards in the Acceptable to Target Range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1.1, 1.3,</a:t>
            </a:r>
            <a:r>
              <a:rPr lang="en-US"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2.1, 2.2, 2.3, 3.3, 4.1, 4.2, 4.3, 5.1, 5.2, 5.3, 5.4, 6.2</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READ 558- ASSESSMENT 4 PART C- Mentees Classroom Data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Standards in the Acceptable to Target Range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1.1, 1.3</a:t>
            </a:r>
            <a:r>
              <a:rPr lang="en-US" sz="1400" dirty="0">
                <a:solidFill>
                  <a:srgbClr val="00000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2.1, 2.2, 2.3, 3.1, 3.2, 3.3, 4.1, 4.2, 4.3, 5.2, 5.4, 6.2, 6.3</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READ 558- ASSESSMENT 4 PART D- Mentee Log</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Standards in the Acceptable to Target Range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1.1, 1.3,</a:t>
            </a:r>
            <a:r>
              <a:rPr lang="en-US"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2.1, 2.2, 2.3, 3.1, 3.2, 3.3, 4.1, 4.2, 4.3, 5.1, 5.2, 5.3, 5.4, 6.1, 6.2, 6.3, 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READ 558- ASSESSMENT 4 PART E- Workshop for Families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Standards in the Acceptable to Target Range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1.1, 1.3,</a:t>
            </a:r>
            <a:r>
              <a:rPr lang="en-US"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2.1, 2.2, 2.3, 3.1, 3.4, 4.1, 4.3, 6.1, 6.2, 6.3</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READ 558- ASSESSMENT 4 PART G- Reflective Journal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Standards in the Acceptable to Target Range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1.1,  1.3,</a:t>
            </a:r>
            <a:r>
              <a:rPr lang="en-US"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2.1, 2.2, 2.3, 3.1, 4.1,  4.3, 6.1, 6.2, 6.3, 6.4</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A6A649F-D6DF-5814-3CD5-6B5333BE943B}"/>
              </a:ext>
            </a:extLst>
          </p:cNvPr>
          <p:cNvSpPr txBox="1"/>
          <p:nvPr/>
        </p:nvSpPr>
        <p:spPr>
          <a:xfrm>
            <a:off x="945914" y="1125354"/>
            <a:ext cx="2965958" cy="1847668"/>
          </a:xfrm>
          <a:prstGeom prst="rect">
            <a:avLst/>
          </a:prstGeom>
          <a:solidFill>
            <a:schemeClr val="accent3">
              <a:lumMod val="50000"/>
            </a:schemeClr>
          </a:solidFill>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This is the first time in three years where student performance on PLO 1 is at the mastery level due to regular assessment feedback and action steps taken.</a:t>
            </a:r>
          </a:p>
        </p:txBody>
      </p:sp>
      <p:pic>
        <p:nvPicPr>
          <p:cNvPr id="2" name="Picture 1">
            <a:extLst>
              <a:ext uri="{FF2B5EF4-FFF2-40B4-BE49-F238E27FC236}">
                <a16:creationId xmlns:a16="http://schemas.microsoft.com/office/drawing/2014/main" id="{F025B3B4-2548-2964-042D-9484ACE759D6}"/>
              </a:ext>
            </a:extLst>
          </p:cNvPr>
          <p:cNvPicPr>
            <a:picLocks noChangeAspect="1"/>
          </p:cNvPicPr>
          <p:nvPr/>
        </p:nvPicPr>
        <p:blipFill>
          <a:blip r:embed="rId3"/>
          <a:stretch>
            <a:fillRect/>
          </a:stretch>
        </p:blipFill>
        <p:spPr>
          <a:xfrm>
            <a:off x="6967462" y="5212569"/>
            <a:ext cx="5224538" cy="1590376"/>
          </a:xfrm>
          <a:prstGeom prst="rect">
            <a:avLst/>
          </a:prstGeom>
        </p:spPr>
      </p:pic>
      <p:sp>
        <p:nvSpPr>
          <p:cNvPr id="3" name="Date Placeholder 2">
            <a:extLst>
              <a:ext uri="{FF2B5EF4-FFF2-40B4-BE49-F238E27FC236}">
                <a16:creationId xmlns:a16="http://schemas.microsoft.com/office/drawing/2014/main" id="{03CD9D14-FE97-DD16-670C-E2AAEAD3BAE4}"/>
              </a:ext>
            </a:extLst>
          </p:cNvPr>
          <p:cNvSpPr>
            <a:spLocks noGrp="1"/>
          </p:cNvSpPr>
          <p:nvPr>
            <p:ph type="dt" sz="half" idx="10"/>
          </p:nvPr>
        </p:nvSpPr>
        <p:spPr/>
        <p:txBody>
          <a:bodyPr/>
          <a:lstStyle/>
          <a:p>
            <a:r>
              <a:rPr lang="en-US"/>
              <a:t>1/17/2023</a:t>
            </a:r>
          </a:p>
        </p:txBody>
      </p:sp>
      <p:sp>
        <p:nvSpPr>
          <p:cNvPr id="6" name="Slide Number Placeholder 5">
            <a:extLst>
              <a:ext uri="{FF2B5EF4-FFF2-40B4-BE49-F238E27FC236}">
                <a16:creationId xmlns:a16="http://schemas.microsoft.com/office/drawing/2014/main" id="{4939FF2E-4E9F-D8A0-7EC3-F899A8CA0E83}"/>
              </a:ext>
            </a:extLst>
          </p:cNvPr>
          <p:cNvSpPr>
            <a:spLocks noGrp="1"/>
          </p:cNvSpPr>
          <p:nvPr>
            <p:ph type="sldNum" sz="quarter" idx="12"/>
          </p:nvPr>
        </p:nvSpPr>
        <p:spPr/>
        <p:txBody>
          <a:bodyPr/>
          <a:lstStyle/>
          <a:p>
            <a:fld id="{C5FC9873-D341-4C9A-940F-E7DFE5B0369F}" type="slidenum">
              <a:rPr lang="en-US" smtClean="0"/>
              <a:t>33</a:t>
            </a:fld>
            <a:endParaRPr lang="en-US"/>
          </a:p>
        </p:txBody>
      </p:sp>
      <p:pic>
        <p:nvPicPr>
          <p:cNvPr id="9" name="Picture 8">
            <a:extLst>
              <a:ext uri="{FF2B5EF4-FFF2-40B4-BE49-F238E27FC236}">
                <a16:creationId xmlns:a16="http://schemas.microsoft.com/office/drawing/2014/main" id="{9AA66190-04A2-61A8-9845-6CD593806756}"/>
              </a:ext>
            </a:extLst>
          </p:cNvPr>
          <p:cNvPicPr>
            <a:picLocks noChangeAspect="1"/>
          </p:cNvPicPr>
          <p:nvPr/>
        </p:nvPicPr>
        <p:blipFill rotWithShape="1">
          <a:blip r:embed="rId4"/>
          <a:srcRect l="-3676" t="3962" r="29412" b="217"/>
          <a:stretch/>
        </p:blipFill>
        <p:spPr>
          <a:xfrm>
            <a:off x="8206508" y="1517045"/>
            <a:ext cx="4664364" cy="893646"/>
          </a:xfrm>
          <a:prstGeom prst="rect">
            <a:avLst/>
          </a:prstGeom>
        </p:spPr>
      </p:pic>
    </p:spTree>
    <p:extLst>
      <p:ext uri="{BB962C8B-B14F-4D97-AF65-F5344CB8AC3E}">
        <p14:creationId xmlns:p14="http://schemas.microsoft.com/office/powerpoint/2010/main" val="69238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589FBA-D847-0FD7-6D23-8B0E213AE789}"/>
              </a:ext>
            </a:extLst>
          </p:cNvPr>
          <p:cNvSpPr txBox="1"/>
          <p:nvPr/>
        </p:nvSpPr>
        <p:spPr>
          <a:xfrm>
            <a:off x="653208" y="-357189"/>
            <a:ext cx="11040179" cy="1446550"/>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Reading, </a:t>
            </a:r>
            <a:r>
              <a:rPr lang="en-US" sz="4400" dirty="0" err="1">
                <a:latin typeface="Calibri" panose="020F0502020204030204" pitchFamily="34" charset="0"/>
                <a:cs typeface="Calibri" panose="020F0502020204030204" pitchFamily="34" charset="0"/>
              </a:rPr>
              <a:t>MEd.</a:t>
            </a:r>
            <a:r>
              <a:rPr lang="en-US" sz="4400" dirty="0">
                <a:latin typeface="Calibri" panose="020F0502020204030204" pitchFamily="34" charset="0"/>
                <a:cs typeface="Calibri" panose="020F0502020204030204" pitchFamily="34" charset="0"/>
              </a:rPr>
              <a:t> – Process of Indirect Assessment</a:t>
            </a:r>
          </a:p>
        </p:txBody>
      </p:sp>
      <p:sp>
        <p:nvSpPr>
          <p:cNvPr id="7" name="TextBox 6">
            <a:extLst>
              <a:ext uri="{FF2B5EF4-FFF2-40B4-BE49-F238E27FC236}">
                <a16:creationId xmlns:a16="http://schemas.microsoft.com/office/drawing/2014/main" id="{78CFEC93-80BC-A4C1-D1B7-01066A51E946}"/>
              </a:ext>
            </a:extLst>
          </p:cNvPr>
          <p:cNvSpPr txBox="1"/>
          <p:nvPr/>
        </p:nvSpPr>
        <p:spPr>
          <a:xfrm>
            <a:off x="2373926" y="1370030"/>
            <a:ext cx="6931710" cy="2585323"/>
          </a:xfrm>
          <a:prstGeom prst="rect">
            <a:avLst/>
          </a:prstGeom>
          <a:solidFill>
            <a:schemeClr val="tx1"/>
          </a:solidFill>
        </p:spPr>
        <p:txBody>
          <a:bodyPr wrap="square" rtlCol="0">
            <a:spAutoFit/>
          </a:bodyPr>
          <a:lstStyle/>
          <a:p>
            <a:r>
              <a:rPr lang="en-US" dirty="0">
                <a:solidFill>
                  <a:schemeClr val="bg1"/>
                </a:solidFill>
              </a:rPr>
              <a:t>Walvoord (2010) recommends the following survey questions for an indirect measure (p. 60):</a:t>
            </a:r>
          </a:p>
          <a:p>
            <a:endParaRPr lang="en-US" dirty="0">
              <a:solidFill>
                <a:schemeClr val="bg1"/>
              </a:solidFill>
            </a:endParaRPr>
          </a:p>
          <a:p>
            <a:pPr marL="342900" indent="-342900">
              <a:buAutoNum type="arabicPeriod"/>
            </a:pPr>
            <a:r>
              <a:rPr lang="en-US" dirty="0">
                <a:solidFill>
                  <a:schemeClr val="bg1"/>
                </a:solidFill>
              </a:rPr>
              <a:t>How well did you achieve each of the following departmental goals? (list each department goal, with a scale for each).</a:t>
            </a:r>
          </a:p>
          <a:p>
            <a:pPr marL="342900" indent="-342900">
              <a:buAutoNum type="arabicPeriod"/>
            </a:pPr>
            <a:r>
              <a:rPr lang="en-US" dirty="0">
                <a:solidFill>
                  <a:schemeClr val="bg1"/>
                </a:solidFill>
              </a:rPr>
              <a:t>What aspects of your education in this department helped you with your learning, and why were they helpful?</a:t>
            </a:r>
          </a:p>
          <a:p>
            <a:pPr marL="342900" indent="-342900">
              <a:buAutoNum type="arabicPeriod"/>
            </a:pPr>
            <a:r>
              <a:rPr lang="en-US" dirty="0">
                <a:solidFill>
                  <a:schemeClr val="bg1"/>
                </a:solidFill>
              </a:rPr>
              <a:t>What might the department do differently that would help you learn more effectively, and why would these actions help?</a:t>
            </a:r>
          </a:p>
        </p:txBody>
      </p:sp>
      <p:sp>
        <p:nvSpPr>
          <p:cNvPr id="4" name="TextBox 3">
            <a:extLst>
              <a:ext uri="{FF2B5EF4-FFF2-40B4-BE49-F238E27FC236}">
                <a16:creationId xmlns:a16="http://schemas.microsoft.com/office/drawing/2014/main" id="{0ADEDE02-34D2-9C4A-25A2-5F1B66BCC7F8}"/>
              </a:ext>
            </a:extLst>
          </p:cNvPr>
          <p:cNvSpPr txBox="1"/>
          <p:nvPr/>
        </p:nvSpPr>
        <p:spPr>
          <a:xfrm>
            <a:off x="5682162" y="6465849"/>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Two </a:t>
            </a:r>
          </a:p>
        </p:txBody>
      </p:sp>
      <p:sp>
        <p:nvSpPr>
          <p:cNvPr id="5" name="Date Placeholder 4">
            <a:extLst>
              <a:ext uri="{FF2B5EF4-FFF2-40B4-BE49-F238E27FC236}">
                <a16:creationId xmlns:a16="http://schemas.microsoft.com/office/drawing/2014/main" id="{0E9753DE-545D-5C4B-97B1-FE2B802A05B8}"/>
              </a:ext>
            </a:extLst>
          </p:cNvPr>
          <p:cNvSpPr>
            <a:spLocks noGrp="1"/>
          </p:cNvSpPr>
          <p:nvPr>
            <p:ph type="dt" sz="half" idx="10"/>
          </p:nvPr>
        </p:nvSpPr>
        <p:spPr/>
        <p:txBody>
          <a:bodyPr/>
          <a:lstStyle/>
          <a:p>
            <a:r>
              <a:rPr lang="en-US"/>
              <a:t>1/17/2023</a:t>
            </a:r>
          </a:p>
        </p:txBody>
      </p:sp>
      <p:sp>
        <p:nvSpPr>
          <p:cNvPr id="6" name="Slide Number Placeholder 5">
            <a:extLst>
              <a:ext uri="{FF2B5EF4-FFF2-40B4-BE49-F238E27FC236}">
                <a16:creationId xmlns:a16="http://schemas.microsoft.com/office/drawing/2014/main" id="{1959E043-B57C-C73A-E3BC-A27B0BD349CE}"/>
              </a:ext>
            </a:extLst>
          </p:cNvPr>
          <p:cNvSpPr>
            <a:spLocks noGrp="1"/>
          </p:cNvSpPr>
          <p:nvPr>
            <p:ph type="sldNum" sz="quarter" idx="12"/>
          </p:nvPr>
        </p:nvSpPr>
        <p:spPr/>
        <p:txBody>
          <a:bodyPr/>
          <a:lstStyle/>
          <a:p>
            <a:fld id="{C5FC9873-D341-4C9A-940F-E7DFE5B0369F}" type="slidenum">
              <a:rPr lang="en-US" smtClean="0"/>
              <a:t>34</a:t>
            </a:fld>
            <a:endParaRPr lang="en-US"/>
          </a:p>
        </p:txBody>
      </p:sp>
    </p:spTree>
    <p:extLst>
      <p:ext uri="{BB962C8B-B14F-4D97-AF65-F5344CB8AC3E}">
        <p14:creationId xmlns:p14="http://schemas.microsoft.com/office/powerpoint/2010/main" val="3855297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589FBA-D847-0FD7-6D23-8B0E213AE789}"/>
              </a:ext>
            </a:extLst>
          </p:cNvPr>
          <p:cNvSpPr txBox="1"/>
          <p:nvPr/>
        </p:nvSpPr>
        <p:spPr>
          <a:xfrm>
            <a:off x="653208" y="-357189"/>
            <a:ext cx="11040179" cy="1446550"/>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Reading, </a:t>
            </a:r>
            <a:r>
              <a:rPr lang="en-US" sz="4400" dirty="0" err="1">
                <a:latin typeface="Calibri" panose="020F0502020204030204" pitchFamily="34" charset="0"/>
                <a:cs typeface="Calibri" panose="020F0502020204030204" pitchFamily="34" charset="0"/>
              </a:rPr>
              <a:t>MEd.</a:t>
            </a:r>
            <a:r>
              <a:rPr lang="en-US" sz="4400" dirty="0">
                <a:latin typeface="Calibri" panose="020F0502020204030204" pitchFamily="34" charset="0"/>
                <a:cs typeface="Calibri" panose="020F0502020204030204" pitchFamily="34" charset="0"/>
              </a:rPr>
              <a:t> – Process of Indirect Assessment</a:t>
            </a:r>
          </a:p>
        </p:txBody>
      </p:sp>
      <p:sp>
        <p:nvSpPr>
          <p:cNvPr id="7" name="TextBox 6">
            <a:extLst>
              <a:ext uri="{FF2B5EF4-FFF2-40B4-BE49-F238E27FC236}">
                <a16:creationId xmlns:a16="http://schemas.microsoft.com/office/drawing/2014/main" id="{78CFEC93-80BC-A4C1-D1B7-01066A51E946}"/>
              </a:ext>
            </a:extLst>
          </p:cNvPr>
          <p:cNvSpPr txBox="1"/>
          <p:nvPr/>
        </p:nvSpPr>
        <p:spPr>
          <a:xfrm>
            <a:off x="2373926" y="1370030"/>
            <a:ext cx="8437238" cy="5084790"/>
          </a:xfrm>
          <a:prstGeom prst="rect">
            <a:avLst/>
          </a:prstGeom>
          <a:solidFill>
            <a:schemeClr val="tx1"/>
          </a:solid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Includes three important questions:</a:t>
            </a:r>
          </a:p>
          <a:p>
            <a:endParaRPr lang="en-US" sz="2400" dirty="0">
              <a:solidFill>
                <a:schemeClr val="bg1"/>
              </a:solidFill>
              <a:latin typeface="Calibri" panose="020F0502020204030204" pitchFamily="34" charset="0"/>
              <a:cs typeface="Calibri" panose="020F0502020204030204" pitchFamily="34" charset="0"/>
            </a:endParaRPr>
          </a:p>
          <a:p>
            <a:pPr marL="342900" indent="-342900">
              <a:buFont typeface="+mj-lt"/>
              <a:buAutoNum type="arabicPeriod"/>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What aspects of your education in the Master's in Reading program helped you with your learning, and why were they helpful?</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indent="-342900">
              <a:lnSpc>
                <a:spcPct val="107000"/>
              </a:lnSpc>
              <a:spcBef>
                <a:spcPts val="0"/>
              </a:spcBef>
              <a:spcAft>
                <a:spcPts val="0"/>
              </a:spcAft>
              <a:buFont typeface="+mj-lt"/>
              <a:buAutoNum type="arabicPeriod"/>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indent="-342900">
              <a:lnSpc>
                <a:spcPct val="107000"/>
              </a:lnSpc>
              <a:spcBef>
                <a:spcPts val="0"/>
              </a:spcBef>
              <a:spcAft>
                <a:spcPts val="0"/>
              </a:spcAft>
              <a:buFont typeface="+mj-lt"/>
              <a:buAutoNum type="arabicPeriod"/>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What might the Master's in Reading program do differently that would help you learn more effectively, and why would these actions help you?</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indent="-342900">
              <a:lnSpc>
                <a:spcPct val="107000"/>
              </a:lnSpc>
              <a:spcBef>
                <a:spcPts val="0"/>
              </a:spcBef>
              <a:spcAft>
                <a:spcPts val="800"/>
              </a:spcAft>
              <a:buFont typeface="+mj-lt"/>
              <a:buAutoNum type="arabicPeriod"/>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indent="-342900">
              <a:lnSpc>
                <a:spcPct val="107000"/>
              </a:lnSpc>
              <a:spcBef>
                <a:spcPts val="0"/>
              </a:spcBef>
              <a:spcAft>
                <a:spcPts val="0"/>
              </a:spcAft>
              <a:buFont typeface="+mj-lt"/>
              <a:buAutoNum type="arabicPeriod"/>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 what ways has the Master's in Reading program benefited you in your professional life?</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bg1"/>
              </a:solidFill>
            </a:endParaRPr>
          </a:p>
        </p:txBody>
      </p:sp>
      <p:sp>
        <p:nvSpPr>
          <p:cNvPr id="4" name="TextBox 3">
            <a:extLst>
              <a:ext uri="{FF2B5EF4-FFF2-40B4-BE49-F238E27FC236}">
                <a16:creationId xmlns:a16="http://schemas.microsoft.com/office/drawing/2014/main" id="{0ADEDE02-34D2-9C4A-25A2-5F1B66BCC7F8}"/>
              </a:ext>
            </a:extLst>
          </p:cNvPr>
          <p:cNvSpPr txBox="1"/>
          <p:nvPr/>
        </p:nvSpPr>
        <p:spPr>
          <a:xfrm>
            <a:off x="5682162" y="6465849"/>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Two </a:t>
            </a:r>
          </a:p>
        </p:txBody>
      </p:sp>
      <p:sp>
        <p:nvSpPr>
          <p:cNvPr id="5" name="Date Placeholder 4">
            <a:extLst>
              <a:ext uri="{FF2B5EF4-FFF2-40B4-BE49-F238E27FC236}">
                <a16:creationId xmlns:a16="http://schemas.microsoft.com/office/drawing/2014/main" id="{0E9753DE-545D-5C4B-97B1-FE2B802A05B8}"/>
              </a:ext>
            </a:extLst>
          </p:cNvPr>
          <p:cNvSpPr>
            <a:spLocks noGrp="1"/>
          </p:cNvSpPr>
          <p:nvPr>
            <p:ph type="dt" sz="half" idx="10"/>
          </p:nvPr>
        </p:nvSpPr>
        <p:spPr/>
        <p:txBody>
          <a:bodyPr/>
          <a:lstStyle/>
          <a:p>
            <a:r>
              <a:rPr lang="en-US"/>
              <a:t>1/17/2023</a:t>
            </a:r>
          </a:p>
        </p:txBody>
      </p:sp>
      <p:sp>
        <p:nvSpPr>
          <p:cNvPr id="6" name="Slide Number Placeholder 5">
            <a:extLst>
              <a:ext uri="{FF2B5EF4-FFF2-40B4-BE49-F238E27FC236}">
                <a16:creationId xmlns:a16="http://schemas.microsoft.com/office/drawing/2014/main" id="{1959E043-B57C-C73A-E3BC-A27B0BD349CE}"/>
              </a:ext>
            </a:extLst>
          </p:cNvPr>
          <p:cNvSpPr>
            <a:spLocks noGrp="1"/>
          </p:cNvSpPr>
          <p:nvPr>
            <p:ph type="sldNum" sz="quarter" idx="12"/>
          </p:nvPr>
        </p:nvSpPr>
        <p:spPr/>
        <p:txBody>
          <a:bodyPr/>
          <a:lstStyle/>
          <a:p>
            <a:fld id="{C5FC9873-D341-4C9A-940F-E7DFE5B0369F}" type="slidenum">
              <a:rPr lang="en-US" smtClean="0"/>
              <a:t>35</a:t>
            </a:fld>
            <a:endParaRPr lang="en-US"/>
          </a:p>
        </p:txBody>
      </p:sp>
      <p:sp>
        <p:nvSpPr>
          <p:cNvPr id="9" name="TextBox 8">
            <a:extLst>
              <a:ext uri="{FF2B5EF4-FFF2-40B4-BE49-F238E27FC236}">
                <a16:creationId xmlns:a16="http://schemas.microsoft.com/office/drawing/2014/main" id="{68C99F5D-B892-0611-4B38-ABE06D67FD11}"/>
              </a:ext>
            </a:extLst>
          </p:cNvPr>
          <p:cNvSpPr txBox="1"/>
          <p:nvPr/>
        </p:nvSpPr>
        <p:spPr>
          <a:xfrm>
            <a:off x="3823190" y="2956153"/>
            <a:ext cx="3648364" cy="276999"/>
          </a:xfrm>
          <a:prstGeom prst="rect">
            <a:avLst/>
          </a:prstGeom>
          <a:noFill/>
        </p:spPr>
        <p:txBody>
          <a:bodyPr wrap="square" rtlCol="0">
            <a:spAutoFit/>
          </a:bodyPr>
          <a:lstStyle/>
          <a:p>
            <a:r>
              <a:rPr lang="en-US" sz="1200" dirty="0">
                <a:solidFill>
                  <a:schemeClr val="bg1"/>
                </a:solidFill>
              </a:rPr>
              <a:t>Adopted from Walvoord, 2010</a:t>
            </a:r>
          </a:p>
        </p:txBody>
      </p:sp>
      <p:sp>
        <p:nvSpPr>
          <p:cNvPr id="10" name="TextBox 9">
            <a:extLst>
              <a:ext uri="{FF2B5EF4-FFF2-40B4-BE49-F238E27FC236}">
                <a16:creationId xmlns:a16="http://schemas.microsoft.com/office/drawing/2014/main" id="{4FD03E27-50F3-90DA-6B25-1E2A7AC97F66}"/>
              </a:ext>
            </a:extLst>
          </p:cNvPr>
          <p:cNvSpPr txBox="1"/>
          <p:nvPr/>
        </p:nvSpPr>
        <p:spPr>
          <a:xfrm>
            <a:off x="4932219" y="4485440"/>
            <a:ext cx="4632037" cy="276999"/>
          </a:xfrm>
          <a:prstGeom prst="rect">
            <a:avLst/>
          </a:prstGeom>
          <a:noFill/>
        </p:spPr>
        <p:txBody>
          <a:bodyPr wrap="square" rtlCol="0">
            <a:spAutoFit/>
          </a:bodyPr>
          <a:lstStyle/>
          <a:p>
            <a:r>
              <a:rPr lang="en-US" sz="1200" dirty="0">
                <a:solidFill>
                  <a:schemeClr val="bg1"/>
                </a:solidFill>
              </a:rPr>
              <a:t>Adopted from Walvoord, 2010</a:t>
            </a:r>
          </a:p>
        </p:txBody>
      </p:sp>
      <p:sp>
        <p:nvSpPr>
          <p:cNvPr id="11" name="TextBox 10">
            <a:extLst>
              <a:ext uri="{FF2B5EF4-FFF2-40B4-BE49-F238E27FC236}">
                <a16:creationId xmlns:a16="http://schemas.microsoft.com/office/drawing/2014/main" id="{661359BA-4E90-2175-2F8F-6BE1AA88B384}"/>
              </a:ext>
            </a:extLst>
          </p:cNvPr>
          <p:cNvSpPr txBox="1"/>
          <p:nvPr/>
        </p:nvSpPr>
        <p:spPr>
          <a:xfrm>
            <a:off x="757381" y="3562110"/>
            <a:ext cx="1584037" cy="923330"/>
          </a:xfrm>
          <a:prstGeom prst="rect">
            <a:avLst/>
          </a:prstGeom>
          <a:noFill/>
        </p:spPr>
        <p:txBody>
          <a:bodyPr wrap="square" rtlCol="0">
            <a:spAutoFit/>
          </a:bodyPr>
          <a:lstStyle/>
          <a:p>
            <a:r>
              <a:rPr lang="en-US" dirty="0"/>
              <a:t>Exit Surveying  Started in 2018</a:t>
            </a:r>
          </a:p>
        </p:txBody>
      </p:sp>
    </p:spTree>
    <p:extLst>
      <p:ext uri="{BB962C8B-B14F-4D97-AF65-F5344CB8AC3E}">
        <p14:creationId xmlns:p14="http://schemas.microsoft.com/office/powerpoint/2010/main" val="2878855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589FBA-D847-0FD7-6D23-8B0E213AE789}"/>
              </a:ext>
            </a:extLst>
          </p:cNvPr>
          <p:cNvSpPr txBox="1"/>
          <p:nvPr/>
        </p:nvSpPr>
        <p:spPr>
          <a:xfrm>
            <a:off x="653208" y="-357189"/>
            <a:ext cx="11040179" cy="1446550"/>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Reading, </a:t>
            </a:r>
            <a:r>
              <a:rPr lang="en-US" sz="4400" dirty="0" err="1">
                <a:latin typeface="Calibri" panose="020F0502020204030204" pitchFamily="34" charset="0"/>
                <a:cs typeface="Calibri" panose="020F0502020204030204" pitchFamily="34" charset="0"/>
              </a:rPr>
              <a:t>MEd.</a:t>
            </a:r>
            <a:r>
              <a:rPr lang="en-US" sz="4400" dirty="0">
                <a:latin typeface="Calibri" panose="020F0502020204030204" pitchFamily="34" charset="0"/>
                <a:cs typeface="Calibri" panose="020F0502020204030204" pitchFamily="34" charset="0"/>
              </a:rPr>
              <a:t> – Process of reviewing results</a:t>
            </a:r>
          </a:p>
        </p:txBody>
      </p:sp>
      <p:sp>
        <p:nvSpPr>
          <p:cNvPr id="4" name="TextBox 3">
            <a:extLst>
              <a:ext uri="{FF2B5EF4-FFF2-40B4-BE49-F238E27FC236}">
                <a16:creationId xmlns:a16="http://schemas.microsoft.com/office/drawing/2014/main" id="{5A0BBAE5-3975-9FF6-BAC6-71B485FF05E4}"/>
              </a:ext>
            </a:extLst>
          </p:cNvPr>
          <p:cNvSpPr txBox="1"/>
          <p:nvPr/>
        </p:nvSpPr>
        <p:spPr>
          <a:xfrm>
            <a:off x="2148733" y="2212784"/>
            <a:ext cx="8049127" cy="2479590"/>
          </a:xfrm>
          <a:prstGeom prst="rect">
            <a:avLst/>
          </a:prstGeom>
          <a:solidFill>
            <a:schemeClr val="bg2"/>
          </a:solidFill>
        </p:spPr>
        <p:txBody>
          <a:bodyPr wrap="square">
            <a:spAutoFit/>
          </a:bodyPr>
          <a:lstStyle/>
          <a:p>
            <a:pPr marL="514350" marR="0" indent="-514350">
              <a:lnSpc>
                <a:spcPct val="107000"/>
              </a:lnSpc>
              <a:spcBef>
                <a:spcPts val="0"/>
              </a:spcBef>
              <a:spcAft>
                <a:spcPts val="8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F</a:t>
            </a:r>
            <a:r>
              <a:rPr lang="en-US" sz="2800" dirty="0">
                <a:effectLst/>
                <a:latin typeface="Calibri" panose="020F0502020204030204" pitchFamily="34" charset="0"/>
                <a:ea typeface="Calibri" panose="020F0502020204030204" pitchFamily="34" charset="0"/>
                <a:cs typeface="Times New Roman" panose="02020603050405020304" pitchFamily="18" charset="0"/>
              </a:rPr>
              <a:t>aculty review student comments for the open response survey questions for trends in student feedback.  </a:t>
            </a:r>
          </a:p>
          <a:p>
            <a:pPr marL="514350" marR="0" indent="-514350">
              <a:lnSpc>
                <a:spcPct val="107000"/>
              </a:lnSpc>
              <a:spcBef>
                <a:spcPts val="0"/>
              </a:spcBef>
              <a:spcAft>
                <a:spcPts val="8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Identified t</a:t>
            </a:r>
            <a:r>
              <a:rPr lang="en-US" sz="2800" dirty="0">
                <a:effectLst/>
                <a:latin typeface="Calibri" panose="020F0502020204030204" pitchFamily="34" charset="0"/>
                <a:ea typeface="Calibri" panose="020F0502020204030204" pitchFamily="34" charset="0"/>
                <a:cs typeface="Times New Roman" panose="02020603050405020304" pitchFamily="18" charset="0"/>
              </a:rPr>
              <a:t>rends are used to target improvements in the program, coursework, and assignments.</a:t>
            </a:r>
          </a:p>
        </p:txBody>
      </p:sp>
      <p:sp>
        <p:nvSpPr>
          <p:cNvPr id="5" name="TextBox 4">
            <a:extLst>
              <a:ext uri="{FF2B5EF4-FFF2-40B4-BE49-F238E27FC236}">
                <a16:creationId xmlns:a16="http://schemas.microsoft.com/office/drawing/2014/main" id="{93DB6E4C-BEE3-792A-0002-68C2C5B469C3}"/>
              </a:ext>
            </a:extLst>
          </p:cNvPr>
          <p:cNvSpPr txBox="1"/>
          <p:nvPr/>
        </p:nvSpPr>
        <p:spPr>
          <a:xfrm>
            <a:off x="5182855" y="6354246"/>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Two </a:t>
            </a:r>
          </a:p>
        </p:txBody>
      </p:sp>
      <p:sp>
        <p:nvSpPr>
          <p:cNvPr id="6" name="Date Placeholder 5">
            <a:extLst>
              <a:ext uri="{FF2B5EF4-FFF2-40B4-BE49-F238E27FC236}">
                <a16:creationId xmlns:a16="http://schemas.microsoft.com/office/drawing/2014/main" id="{744B15C7-E704-F544-4DA2-CE79ED36AB34}"/>
              </a:ext>
            </a:extLst>
          </p:cNvPr>
          <p:cNvSpPr>
            <a:spLocks noGrp="1"/>
          </p:cNvSpPr>
          <p:nvPr>
            <p:ph type="dt" sz="half" idx="10"/>
          </p:nvPr>
        </p:nvSpPr>
        <p:spPr/>
        <p:txBody>
          <a:bodyPr/>
          <a:lstStyle/>
          <a:p>
            <a:r>
              <a:rPr lang="en-US"/>
              <a:t>1/17/2023</a:t>
            </a:r>
          </a:p>
        </p:txBody>
      </p:sp>
      <p:sp>
        <p:nvSpPr>
          <p:cNvPr id="7" name="Slide Number Placeholder 6">
            <a:extLst>
              <a:ext uri="{FF2B5EF4-FFF2-40B4-BE49-F238E27FC236}">
                <a16:creationId xmlns:a16="http://schemas.microsoft.com/office/drawing/2014/main" id="{95196295-17D6-6A50-CAC0-CD54935B32D3}"/>
              </a:ext>
            </a:extLst>
          </p:cNvPr>
          <p:cNvSpPr>
            <a:spLocks noGrp="1"/>
          </p:cNvSpPr>
          <p:nvPr>
            <p:ph type="sldNum" sz="quarter" idx="12"/>
          </p:nvPr>
        </p:nvSpPr>
        <p:spPr/>
        <p:txBody>
          <a:bodyPr/>
          <a:lstStyle/>
          <a:p>
            <a:fld id="{C5FC9873-D341-4C9A-940F-E7DFE5B0369F}" type="slidenum">
              <a:rPr lang="en-US" smtClean="0"/>
              <a:t>36</a:t>
            </a:fld>
            <a:endParaRPr lang="en-US"/>
          </a:p>
        </p:txBody>
      </p:sp>
    </p:spTree>
    <p:extLst>
      <p:ext uri="{BB962C8B-B14F-4D97-AF65-F5344CB8AC3E}">
        <p14:creationId xmlns:p14="http://schemas.microsoft.com/office/powerpoint/2010/main" val="1665345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717813" y="-39137"/>
            <a:ext cx="11040179" cy="1446550"/>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b="1" dirty="0">
                <a:latin typeface="Calibri" panose="020F0502020204030204" pitchFamily="34" charset="0"/>
                <a:cs typeface="Calibri" panose="020F0502020204030204" pitchFamily="34" charset="0"/>
              </a:rPr>
              <a:t>Example of Using Indirect Assessment Results</a:t>
            </a:r>
          </a:p>
        </p:txBody>
      </p:sp>
      <p:sp>
        <p:nvSpPr>
          <p:cNvPr id="7" name="TextBox 6">
            <a:extLst>
              <a:ext uri="{FF2B5EF4-FFF2-40B4-BE49-F238E27FC236}">
                <a16:creationId xmlns:a16="http://schemas.microsoft.com/office/drawing/2014/main" id="{C929A9F1-90A1-4135-F0C0-F656CDC2215F}"/>
              </a:ext>
            </a:extLst>
          </p:cNvPr>
          <p:cNvSpPr txBox="1"/>
          <p:nvPr/>
        </p:nvSpPr>
        <p:spPr>
          <a:xfrm>
            <a:off x="5294316" y="6365688"/>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Two </a:t>
            </a:r>
          </a:p>
        </p:txBody>
      </p:sp>
      <p:sp>
        <p:nvSpPr>
          <p:cNvPr id="3" name="TextBox 2">
            <a:extLst>
              <a:ext uri="{FF2B5EF4-FFF2-40B4-BE49-F238E27FC236}">
                <a16:creationId xmlns:a16="http://schemas.microsoft.com/office/drawing/2014/main" id="{ACBFAA5C-A3CC-B541-CF4E-62F80A70E580}"/>
              </a:ext>
            </a:extLst>
          </p:cNvPr>
          <p:cNvSpPr txBox="1"/>
          <p:nvPr/>
        </p:nvSpPr>
        <p:spPr>
          <a:xfrm>
            <a:off x="1345717" y="1599113"/>
            <a:ext cx="9711566" cy="2047740"/>
          </a:xfrm>
          <a:prstGeom prst="rect">
            <a:avLst/>
          </a:prstGeom>
          <a:noFill/>
        </p:spPr>
        <p:txBody>
          <a:bodyPr wrap="square">
            <a:spAutoFit/>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Trends for open response: “</a:t>
            </a:r>
            <a:r>
              <a:rPr lang="en-US" sz="2400" dirty="0">
                <a:effectLst/>
                <a:latin typeface="Calibri" panose="020F0502020204030204" pitchFamily="34" charset="0"/>
                <a:ea typeface="Times New Roman" panose="02020603050405020304" pitchFamily="18" charset="0"/>
                <a:cs typeface="Calibri" panose="020F0502020204030204" pitchFamily="34" charset="0"/>
              </a:rPr>
              <a:t>What might the Master's in Reading program do differently that would help you learn more effectively, and why would these actions help you?”</a:t>
            </a:r>
          </a:p>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Repetition of assignments in practicum</a:t>
            </a:r>
            <a:endParaRPr lang="en-US" sz="2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DBBF107-2BE1-32B1-43C3-CF8F8AB92120}"/>
              </a:ext>
            </a:extLst>
          </p:cNvPr>
          <p:cNvSpPr txBox="1"/>
          <p:nvPr/>
        </p:nvSpPr>
        <p:spPr>
          <a:xfrm>
            <a:off x="1345717" y="3870994"/>
            <a:ext cx="9238419" cy="1200329"/>
          </a:xfrm>
          <a:prstGeom prst="rect">
            <a:avLst/>
          </a:prstGeom>
          <a:noFill/>
        </p:spPr>
        <p:txBody>
          <a:bodyPr wrap="square">
            <a:spAutoFit/>
          </a:bodyPr>
          <a:lstStyle/>
          <a:p>
            <a:r>
              <a:rPr lang="en-US" sz="2400" b="1" dirty="0">
                <a:effectLst/>
                <a:latin typeface="Calibri" panose="020F0502020204030204" pitchFamily="34" charset="0"/>
                <a:ea typeface="Calibri" panose="020F0502020204030204" pitchFamily="34" charset="0"/>
              </a:rPr>
              <a:t>Departmental Response: </a:t>
            </a:r>
            <a:r>
              <a:rPr lang="en-US" sz="2400" dirty="0">
                <a:effectLst/>
                <a:latin typeface="Calibri" panose="020F0502020204030204" pitchFamily="34" charset="0"/>
                <a:ea typeface="Calibri" panose="020F0502020204030204" pitchFamily="34" charset="0"/>
              </a:rPr>
              <a:t>After reviewing the Qualtrics data from the exit survey the faculty identified the need to restructure the yearlong practicum to avoid redundancy in assignments/ course work. </a:t>
            </a:r>
            <a:endParaRPr lang="en-US" sz="2400" dirty="0"/>
          </a:p>
        </p:txBody>
      </p:sp>
      <p:sp>
        <p:nvSpPr>
          <p:cNvPr id="2" name="Date Placeholder 1">
            <a:extLst>
              <a:ext uri="{FF2B5EF4-FFF2-40B4-BE49-F238E27FC236}">
                <a16:creationId xmlns:a16="http://schemas.microsoft.com/office/drawing/2014/main" id="{6E70F080-8E51-F26D-261F-E541C01B4BC4}"/>
              </a:ext>
            </a:extLst>
          </p:cNvPr>
          <p:cNvSpPr>
            <a:spLocks noGrp="1"/>
          </p:cNvSpPr>
          <p:nvPr>
            <p:ph type="dt" sz="half" idx="10"/>
          </p:nvPr>
        </p:nvSpPr>
        <p:spPr/>
        <p:txBody>
          <a:bodyPr/>
          <a:lstStyle/>
          <a:p>
            <a:r>
              <a:rPr lang="en-US"/>
              <a:t>1/17/2023</a:t>
            </a:r>
          </a:p>
        </p:txBody>
      </p:sp>
      <p:sp>
        <p:nvSpPr>
          <p:cNvPr id="5" name="Slide Number Placeholder 4">
            <a:extLst>
              <a:ext uri="{FF2B5EF4-FFF2-40B4-BE49-F238E27FC236}">
                <a16:creationId xmlns:a16="http://schemas.microsoft.com/office/drawing/2014/main" id="{FFE3E87C-5D4D-E5DF-4F28-FB679D896EC2}"/>
              </a:ext>
            </a:extLst>
          </p:cNvPr>
          <p:cNvSpPr>
            <a:spLocks noGrp="1"/>
          </p:cNvSpPr>
          <p:nvPr>
            <p:ph type="sldNum" sz="quarter" idx="12"/>
          </p:nvPr>
        </p:nvSpPr>
        <p:spPr/>
        <p:txBody>
          <a:bodyPr/>
          <a:lstStyle/>
          <a:p>
            <a:fld id="{C5FC9873-D341-4C9A-940F-E7DFE5B0369F}" type="slidenum">
              <a:rPr lang="en-US" smtClean="0"/>
              <a:t>37</a:t>
            </a:fld>
            <a:endParaRPr lang="en-US"/>
          </a:p>
        </p:txBody>
      </p:sp>
    </p:spTree>
    <p:extLst>
      <p:ext uri="{BB962C8B-B14F-4D97-AF65-F5344CB8AC3E}">
        <p14:creationId xmlns:p14="http://schemas.microsoft.com/office/powerpoint/2010/main" val="209140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54770-3E1D-EFF9-6F88-16E45CAF78E5}"/>
              </a:ext>
            </a:extLst>
          </p:cNvPr>
          <p:cNvSpPr>
            <a:spLocks noGrp="1"/>
          </p:cNvSpPr>
          <p:nvPr>
            <p:ph type="title"/>
          </p:nvPr>
        </p:nvSpPr>
        <p:spPr/>
        <p:txBody>
          <a:bodyPr/>
          <a:lstStyle/>
          <a:p>
            <a:r>
              <a:rPr lang="en-US" b="1" dirty="0"/>
              <a:t>Reading, </a:t>
            </a:r>
            <a:r>
              <a:rPr lang="en-US" b="1" dirty="0" err="1"/>
              <a:t>MEd.</a:t>
            </a:r>
            <a:r>
              <a:rPr lang="en-US" b="1" dirty="0"/>
              <a:t> - Assessment Strategies</a:t>
            </a:r>
          </a:p>
        </p:txBody>
      </p:sp>
      <p:sp>
        <p:nvSpPr>
          <p:cNvPr id="7" name="Content Placeholder 6">
            <a:extLst>
              <a:ext uri="{FF2B5EF4-FFF2-40B4-BE49-F238E27FC236}">
                <a16:creationId xmlns:a16="http://schemas.microsoft.com/office/drawing/2014/main" id="{3F2F836D-8301-8EA6-BE59-33B2F8C65EA1}"/>
              </a:ext>
            </a:extLst>
          </p:cNvPr>
          <p:cNvSpPr>
            <a:spLocks noGrp="1"/>
          </p:cNvSpPr>
          <p:nvPr>
            <p:ph idx="1"/>
          </p:nvPr>
        </p:nvSpPr>
        <p:spPr/>
        <p:txBody>
          <a:bodyPr/>
          <a:lstStyle/>
          <a:p>
            <a:pPr marL="514350" indent="-514350">
              <a:buFont typeface="+mj-lt"/>
              <a:buAutoNum type="arabicPeriod"/>
            </a:pPr>
            <a:r>
              <a:rPr lang="en-US" sz="3600" dirty="0"/>
              <a:t>Alignment grid to show integration of standards, timeline, assessment methods</a:t>
            </a:r>
          </a:p>
          <a:p>
            <a:pPr marL="514350" indent="-514350">
              <a:buFont typeface="+mj-lt"/>
              <a:buAutoNum type="arabicPeriod"/>
            </a:pPr>
            <a:r>
              <a:rPr lang="en-US" sz="3600" dirty="0"/>
              <a:t>Map of assessments</a:t>
            </a:r>
          </a:p>
          <a:p>
            <a:pPr marL="514350" indent="-514350">
              <a:buFont typeface="+mj-lt"/>
              <a:buAutoNum type="arabicPeriod"/>
            </a:pPr>
            <a:r>
              <a:rPr lang="en-US" sz="3600" dirty="0"/>
              <a:t>Cycle of assessment</a:t>
            </a:r>
          </a:p>
          <a:p>
            <a:pPr marL="514350" indent="-514350">
              <a:buFont typeface="+mj-lt"/>
              <a:buAutoNum type="arabicPeriod"/>
            </a:pPr>
            <a:r>
              <a:rPr lang="en-US" sz="3600" dirty="0"/>
              <a:t>Narrative of student results </a:t>
            </a:r>
          </a:p>
          <a:p>
            <a:pPr marL="514350" indent="-514350">
              <a:buFont typeface="+mj-lt"/>
              <a:buAutoNum type="arabicPeriod"/>
            </a:pPr>
            <a:r>
              <a:rPr lang="en-US" sz="3600" dirty="0"/>
              <a:t>Integrated an exit survey for trend analysis</a:t>
            </a:r>
          </a:p>
        </p:txBody>
      </p:sp>
      <p:sp>
        <p:nvSpPr>
          <p:cNvPr id="3" name="TextBox 2">
            <a:extLst>
              <a:ext uri="{FF2B5EF4-FFF2-40B4-BE49-F238E27FC236}">
                <a16:creationId xmlns:a16="http://schemas.microsoft.com/office/drawing/2014/main" id="{16D331DD-1B87-6F6B-7F68-A5C4DC58F5FF}"/>
              </a:ext>
            </a:extLst>
          </p:cNvPr>
          <p:cNvSpPr txBox="1"/>
          <p:nvPr/>
        </p:nvSpPr>
        <p:spPr>
          <a:xfrm>
            <a:off x="5275762" y="6394380"/>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Two </a:t>
            </a:r>
          </a:p>
        </p:txBody>
      </p:sp>
      <p:sp>
        <p:nvSpPr>
          <p:cNvPr id="4" name="Date Placeholder 3">
            <a:extLst>
              <a:ext uri="{FF2B5EF4-FFF2-40B4-BE49-F238E27FC236}">
                <a16:creationId xmlns:a16="http://schemas.microsoft.com/office/drawing/2014/main" id="{8BF10946-4C7C-1206-363C-21A3D7671145}"/>
              </a:ext>
            </a:extLst>
          </p:cNvPr>
          <p:cNvSpPr>
            <a:spLocks noGrp="1"/>
          </p:cNvSpPr>
          <p:nvPr>
            <p:ph type="dt" sz="half" idx="10"/>
          </p:nvPr>
        </p:nvSpPr>
        <p:spPr/>
        <p:txBody>
          <a:bodyPr/>
          <a:lstStyle/>
          <a:p>
            <a:r>
              <a:rPr lang="en-US"/>
              <a:t>1/17/2023</a:t>
            </a:r>
          </a:p>
        </p:txBody>
      </p:sp>
      <p:sp>
        <p:nvSpPr>
          <p:cNvPr id="6" name="Slide Number Placeholder 5">
            <a:extLst>
              <a:ext uri="{FF2B5EF4-FFF2-40B4-BE49-F238E27FC236}">
                <a16:creationId xmlns:a16="http://schemas.microsoft.com/office/drawing/2014/main" id="{2F6B80D2-6303-D1CF-850B-3AEF3E777341}"/>
              </a:ext>
            </a:extLst>
          </p:cNvPr>
          <p:cNvSpPr>
            <a:spLocks noGrp="1"/>
          </p:cNvSpPr>
          <p:nvPr>
            <p:ph type="sldNum" sz="quarter" idx="12"/>
          </p:nvPr>
        </p:nvSpPr>
        <p:spPr/>
        <p:txBody>
          <a:bodyPr/>
          <a:lstStyle/>
          <a:p>
            <a:fld id="{C5FC9873-D341-4C9A-940F-E7DFE5B0369F}" type="slidenum">
              <a:rPr lang="en-US" smtClean="0"/>
              <a:t>38</a:t>
            </a:fld>
            <a:endParaRPr lang="en-US"/>
          </a:p>
        </p:txBody>
      </p:sp>
    </p:spTree>
    <p:extLst>
      <p:ext uri="{BB962C8B-B14F-4D97-AF65-F5344CB8AC3E}">
        <p14:creationId xmlns:p14="http://schemas.microsoft.com/office/powerpoint/2010/main" val="4082549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16D7FF-5438-4B4B-3F31-2AFE94A1FA4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
        <p:nvSpPr>
          <p:cNvPr id="2" name="Date Placeholder 1">
            <a:extLst>
              <a:ext uri="{FF2B5EF4-FFF2-40B4-BE49-F238E27FC236}">
                <a16:creationId xmlns:a16="http://schemas.microsoft.com/office/drawing/2014/main" id="{1C8663A2-27C2-0F93-3C9E-5558AC1FC6D6}"/>
              </a:ext>
            </a:extLst>
          </p:cNvPr>
          <p:cNvSpPr>
            <a:spLocks noGrp="1"/>
          </p:cNvSpPr>
          <p:nvPr>
            <p:ph type="dt" sz="half" idx="10"/>
          </p:nvPr>
        </p:nvSpPr>
        <p:spPr/>
        <p:txBody>
          <a:bodyPr/>
          <a:lstStyle/>
          <a:p>
            <a:r>
              <a:rPr lang="en-US"/>
              <a:t>1/17/2023</a:t>
            </a:r>
          </a:p>
        </p:txBody>
      </p:sp>
      <p:sp>
        <p:nvSpPr>
          <p:cNvPr id="3" name="Slide Number Placeholder 2">
            <a:extLst>
              <a:ext uri="{FF2B5EF4-FFF2-40B4-BE49-F238E27FC236}">
                <a16:creationId xmlns:a16="http://schemas.microsoft.com/office/drawing/2014/main" id="{7F884564-98CC-FC3C-1099-8D38FB07F013}"/>
              </a:ext>
            </a:extLst>
          </p:cNvPr>
          <p:cNvSpPr>
            <a:spLocks noGrp="1"/>
          </p:cNvSpPr>
          <p:nvPr>
            <p:ph type="sldNum" sz="quarter" idx="12"/>
          </p:nvPr>
        </p:nvSpPr>
        <p:spPr/>
        <p:txBody>
          <a:bodyPr/>
          <a:lstStyle/>
          <a:p>
            <a:fld id="{C5FC9873-D341-4C9A-940F-E7DFE5B0369F}" type="slidenum">
              <a:rPr lang="en-US" smtClean="0"/>
              <a:t>39</a:t>
            </a:fld>
            <a:endParaRPr lang="en-US"/>
          </a:p>
        </p:txBody>
      </p:sp>
    </p:spTree>
    <p:extLst>
      <p:ext uri="{BB962C8B-B14F-4D97-AF65-F5344CB8AC3E}">
        <p14:creationId xmlns:p14="http://schemas.microsoft.com/office/powerpoint/2010/main" val="18019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1220544" y="753274"/>
            <a:ext cx="9430001" cy="3477875"/>
          </a:xfrm>
          <a:prstGeom prst="rect">
            <a:avLst/>
          </a:prstGeom>
          <a:noFill/>
        </p:spPr>
        <p:txBody>
          <a:bodyPr wrap="square" rtlCol="0">
            <a:spAutoFit/>
          </a:bodyPr>
          <a:lstStyle/>
          <a:p>
            <a:r>
              <a:rPr lang="en-US" sz="4400" b="1" dirty="0">
                <a:latin typeface="Calibri" panose="020F0502020204030204" pitchFamily="34" charset="0"/>
                <a:cs typeface="Calibri" panose="020F0502020204030204" pitchFamily="34" charset="0"/>
              </a:rPr>
              <a:t>Why am I here?</a:t>
            </a:r>
          </a:p>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To motivate you to do a little something in assessment that is useful to you, your academic program, and your students. </a:t>
            </a:r>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7C05E4EB-348D-91C3-CC40-E6673AC66176}"/>
              </a:ext>
            </a:extLst>
          </p:cNvPr>
          <p:cNvSpPr>
            <a:spLocks noGrp="1"/>
          </p:cNvSpPr>
          <p:nvPr>
            <p:ph type="dt" sz="half" idx="10"/>
          </p:nvPr>
        </p:nvSpPr>
        <p:spPr/>
        <p:txBody>
          <a:bodyPr/>
          <a:lstStyle/>
          <a:p>
            <a:r>
              <a:rPr lang="en-US"/>
              <a:t>1/17/2023</a:t>
            </a:r>
          </a:p>
        </p:txBody>
      </p:sp>
      <p:sp>
        <p:nvSpPr>
          <p:cNvPr id="5" name="Slide Number Placeholder 4">
            <a:extLst>
              <a:ext uri="{FF2B5EF4-FFF2-40B4-BE49-F238E27FC236}">
                <a16:creationId xmlns:a16="http://schemas.microsoft.com/office/drawing/2014/main" id="{9B6CF19C-4362-F40A-027B-725A6EE06CCD}"/>
              </a:ext>
            </a:extLst>
          </p:cNvPr>
          <p:cNvSpPr>
            <a:spLocks noGrp="1"/>
          </p:cNvSpPr>
          <p:nvPr>
            <p:ph type="sldNum" sz="quarter" idx="12"/>
          </p:nvPr>
        </p:nvSpPr>
        <p:spPr/>
        <p:txBody>
          <a:bodyPr/>
          <a:lstStyle/>
          <a:p>
            <a:fld id="{C5FC9873-D341-4C9A-940F-E7DFE5B0369F}" type="slidenum">
              <a:rPr lang="en-US" smtClean="0"/>
              <a:t>4</a:t>
            </a:fld>
            <a:endParaRPr lang="en-US"/>
          </a:p>
        </p:txBody>
      </p:sp>
    </p:spTree>
    <p:extLst>
      <p:ext uri="{BB962C8B-B14F-4D97-AF65-F5344CB8AC3E}">
        <p14:creationId xmlns:p14="http://schemas.microsoft.com/office/powerpoint/2010/main" val="4076335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8055B9-6055-8F41-4495-BBEA5D3DB354}"/>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61925"/>
            <a:ext cx="11811000" cy="6477000"/>
          </a:xfrm>
          <a:prstGeom prst="rect">
            <a:avLst/>
          </a:prstGeom>
        </p:spPr>
      </p:pic>
      <p:sp>
        <p:nvSpPr>
          <p:cNvPr id="2" name="Date Placeholder 1">
            <a:extLst>
              <a:ext uri="{FF2B5EF4-FFF2-40B4-BE49-F238E27FC236}">
                <a16:creationId xmlns:a16="http://schemas.microsoft.com/office/drawing/2014/main" id="{6A3197F1-570A-CE2E-60BB-A8191C6D0E8B}"/>
              </a:ext>
            </a:extLst>
          </p:cNvPr>
          <p:cNvSpPr>
            <a:spLocks noGrp="1"/>
          </p:cNvSpPr>
          <p:nvPr>
            <p:ph type="dt" sz="half" idx="10"/>
          </p:nvPr>
        </p:nvSpPr>
        <p:spPr/>
        <p:txBody>
          <a:bodyPr/>
          <a:lstStyle/>
          <a:p>
            <a:r>
              <a:rPr lang="en-US"/>
              <a:t>1/17/2023</a:t>
            </a:r>
          </a:p>
        </p:txBody>
      </p:sp>
      <p:sp>
        <p:nvSpPr>
          <p:cNvPr id="3" name="Slide Number Placeholder 2">
            <a:extLst>
              <a:ext uri="{FF2B5EF4-FFF2-40B4-BE49-F238E27FC236}">
                <a16:creationId xmlns:a16="http://schemas.microsoft.com/office/drawing/2014/main" id="{3E7DA082-287C-EBE8-C78E-E232EB5ECC65}"/>
              </a:ext>
            </a:extLst>
          </p:cNvPr>
          <p:cNvSpPr>
            <a:spLocks noGrp="1"/>
          </p:cNvSpPr>
          <p:nvPr>
            <p:ph type="sldNum" sz="quarter" idx="12"/>
          </p:nvPr>
        </p:nvSpPr>
        <p:spPr/>
        <p:txBody>
          <a:bodyPr/>
          <a:lstStyle/>
          <a:p>
            <a:fld id="{C5FC9873-D341-4C9A-940F-E7DFE5B0369F}" type="slidenum">
              <a:rPr lang="en-US" smtClean="0"/>
              <a:t>40</a:t>
            </a:fld>
            <a:endParaRPr lang="en-US"/>
          </a:p>
        </p:txBody>
      </p:sp>
    </p:spTree>
    <p:extLst>
      <p:ext uri="{BB962C8B-B14F-4D97-AF65-F5344CB8AC3E}">
        <p14:creationId xmlns:p14="http://schemas.microsoft.com/office/powerpoint/2010/main" val="4246145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641825" y="-44309"/>
            <a:ext cx="9023155" cy="2123658"/>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b="1" dirty="0">
                <a:latin typeface="Calibri" panose="020F0502020204030204" pitchFamily="34" charset="0"/>
                <a:cs typeface="Calibri" panose="020F0502020204030204" pitchFamily="34" charset="0"/>
              </a:rPr>
              <a:t>Case 3: History, BA</a:t>
            </a:r>
          </a:p>
          <a:p>
            <a:r>
              <a:rPr lang="en-US" sz="4400" dirty="0">
                <a:latin typeface="Calibri" panose="020F0502020204030204" pitchFamily="34" charset="0"/>
                <a:cs typeface="Calibri" panose="020F0502020204030204" pitchFamily="34" charset="0"/>
              </a:rPr>
              <a:t>“Closing the loop”</a:t>
            </a:r>
          </a:p>
        </p:txBody>
      </p:sp>
      <p:sp>
        <p:nvSpPr>
          <p:cNvPr id="2" name="TextBox 1">
            <a:extLst>
              <a:ext uri="{FF2B5EF4-FFF2-40B4-BE49-F238E27FC236}">
                <a16:creationId xmlns:a16="http://schemas.microsoft.com/office/drawing/2014/main" id="{B23032BF-C2BE-25FB-35F7-826C023815D8}"/>
              </a:ext>
            </a:extLst>
          </p:cNvPr>
          <p:cNvSpPr txBox="1"/>
          <p:nvPr/>
        </p:nvSpPr>
        <p:spPr>
          <a:xfrm>
            <a:off x="9199888" y="153449"/>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Size of program: 308 majors</a:t>
            </a:r>
          </a:p>
        </p:txBody>
      </p:sp>
      <p:pic>
        <p:nvPicPr>
          <p:cNvPr id="4098" name="Picture 2" descr="Closing the loop – giving quantitative feedback - Change Factory">
            <a:extLst>
              <a:ext uri="{FF2B5EF4-FFF2-40B4-BE49-F238E27FC236}">
                <a16:creationId xmlns:a16="http://schemas.microsoft.com/office/drawing/2014/main" id="{AD2AA662-97EA-65B0-3B0F-FFB2F8F07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197" y="2484437"/>
            <a:ext cx="4350204" cy="33476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001B58-7707-8F1C-03BD-1CAEDA28A2FE}"/>
              </a:ext>
            </a:extLst>
          </p:cNvPr>
          <p:cNvSpPr txBox="1"/>
          <p:nvPr/>
        </p:nvSpPr>
        <p:spPr>
          <a:xfrm>
            <a:off x="9086852" y="463549"/>
            <a:ext cx="3010183"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13 Full-Time Faculty Members</a:t>
            </a:r>
          </a:p>
        </p:txBody>
      </p:sp>
      <p:sp>
        <p:nvSpPr>
          <p:cNvPr id="5" name="Date Placeholder 4">
            <a:extLst>
              <a:ext uri="{FF2B5EF4-FFF2-40B4-BE49-F238E27FC236}">
                <a16:creationId xmlns:a16="http://schemas.microsoft.com/office/drawing/2014/main" id="{735AED26-ED12-B3F4-0933-AC1152F41980}"/>
              </a:ext>
            </a:extLst>
          </p:cNvPr>
          <p:cNvSpPr>
            <a:spLocks noGrp="1"/>
          </p:cNvSpPr>
          <p:nvPr>
            <p:ph type="dt" sz="half" idx="10"/>
          </p:nvPr>
        </p:nvSpPr>
        <p:spPr/>
        <p:txBody>
          <a:bodyPr/>
          <a:lstStyle/>
          <a:p>
            <a:r>
              <a:rPr lang="en-US"/>
              <a:t>1/17/2023</a:t>
            </a:r>
          </a:p>
        </p:txBody>
      </p:sp>
      <p:sp>
        <p:nvSpPr>
          <p:cNvPr id="6" name="Slide Number Placeholder 5">
            <a:extLst>
              <a:ext uri="{FF2B5EF4-FFF2-40B4-BE49-F238E27FC236}">
                <a16:creationId xmlns:a16="http://schemas.microsoft.com/office/drawing/2014/main" id="{1D16876A-DE7A-82D2-E25E-1BB48AB3E9E5}"/>
              </a:ext>
            </a:extLst>
          </p:cNvPr>
          <p:cNvSpPr>
            <a:spLocks noGrp="1"/>
          </p:cNvSpPr>
          <p:nvPr>
            <p:ph type="sldNum" sz="quarter" idx="12"/>
          </p:nvPr>
        </p:nvSpPr>
        <p:spPr/>
        <p:txBody>
          <a:bodyPr/>
          <a:lstStyle/>
          <a:p>
            <a:fld id="{C5FC9873-D341-4C9A-940F-E7DFE5B0369F}" type="slidenum">
              <a:rPr lang="en-US" smtClean="0"/>
              <a:t>41</a:t>
            </a:fld>
            <a:endParaRPr lang="en-US"/>
          </a:p>
        </p:txBody>
      </p:sp>
    </p:spTree>
    <p:extLst>
      <p:ext uri="{BB962C8B-B14F-4D97-AF65-F5344CB8AC3E}">
        <p14:creationId xmlns:p14="http://schemas.microsoft.com/office/powerpoint/2010/main" val="1816319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633780" y="1"/>
            <a:ext cx="9023155" cy="1723549"/>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b="1" dirty="0">
                <a:latin typeface="Calibri" panose="020F0502020204030204" pitchFamily="34" charset="0"/>
                <a:cs typeface="Calibri" panose="020F0502020204030204" pitchFamily="34" charset="0"/>
              </a:rPr>
              <a:t>History’s Challenges</a:t>
            </a:r>
          </a:p>
          <a:p>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7655108-9508-AE69-4C36-EB6EEB7942A3}"/>
              </a:ext>
            </a:extLst>
          </p:cNvPr>
          <p:cNvSpPr txBox="1"/>
          <p:nvPr/>
        </p:nvSpPr>
        <p:spPr>
          <a:xfrm>
            <a:off x="563102" y="1678493"/>
            <a:ext cx="11271439" cy="107721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#1: Is the proseminar improving identified students’ skills?</a:t>
            </a:r>
          </a:p>
          <a:p>
            <a:r>
              <a:rPr lang="en-US" sz="3200" dirty="0">
                <a:latin typeface="Calibri" panose="020F0502020204030204" pitchFamily="34" charset="0"/>
                <a:cs typeface="Calibri" panose="020F0502020204030204" pitchFamily="34" charset="0"/>
              </a:rPr>
              <a:t>#2: Closing the loop - does assessment improve student learning?</a:t>
            </a:r>
          </a:p>
        </p:txBody>
      </p:sp>
      <p:sp>
        <p:nvSpPr>
          <p:cNvPr id="13" name="TextBox 12">
            <a:extLst>
              <a:ext uri="{FF2B5EF4-FFF2-40B4-BE49-F238E27FC236}">
                <a16:creationId xmlns:a16="http://schemas.microsoft.com/office/drawing/2014/main" id="{725217FB-03D5-42FB-DFEC-10A61CADDB55}"/>
              </a:ext>
            </a:extLst>
          </p:cNvPr>
          <p:cNvSpPr txBox="1"/>
          <p:nvPr/>
        </p:nvSpPr>
        <p:spPr>
          <a:xfrm>
            <a:off x="5506731" y="6352143"/>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Three</a:t>
            </a:r>
          </a:p>
        </p:txBody>
      </p:sp>
      <p:sp>
        <p:nvSpPr>
          <p:cNvPr id="3" name="Date Placeholder 2">
            <a:extLst>
              <a:ext uri="{FF2B5EF4-FFF2-40B4-BE49-F238E27FC236}">
                <a16:creationId xmlns:a16="http://schemas.microsoft.com/office/drawing/2014/main" id="{97F6C53A-DD22-9143-D667-E961DAD1E927}"/>
              </a:ext>
            </a:extLst>
          </p:cNvPr>
          <p:cNvSpPr>
            <a:spLocks noGrp="1"/>
          </p:cNvSpPr>
          <p:nvPr>
            <p:ph type="dt" sz="half" idx="10"/>
          </p:nvPr>
        </p:nvSpPr>
        <p:spPr/>
        <p:txBody>
          <a:bodyPr/>
          <a:lstStyle/>
          <a:p>
            <a:r>
              <a:rPr lang="en-US"/>
              <a:t>1/17/2023</a:t>
            </a:r>
          </a:p>
        </p:txBody>
      </p:sp>
      <p:sp>
        <p:nvSpPr>
          <p:cNvPr id="6" name="Slide Number Placeholder 5">
            <a:extLst>
              <a:ext uri="{FF2B5EF4-FFF2-40B4-BE49-F238E27FC236}">
                <a16:creationId xmlns:a16="http://schemas.microsoft.com/office/drawing/2014/main" id="{6C3F2737-B3B1-875F-351C-13B17982BFC7}"/>
              </a:ext>
            </a:extLst>
          </p:cNvPr>
          <p:cNvSpPr>
            <a:spLocks noGrp="1"/>
          </p:cNvSpPr>
          <p:nvPr>
            <p:ph type="sldNum" sz="quarter" idx="12"/>
          </p:nvPr>
        </p:nvSpPr>
        <p:spPr/>
        <p:txBody>
          <a:bodyPr/>
          <a:lstStyle/>
          <a:p>
            <a:fld id="{C5FC9873-D341-4C9A-940F-E7DFE5B0369F}" type="slidenum">
              <a:rPr lang="en-US" smtClean="0"/>
              <a:t>42</a:t>
            </a:fld>
            <a:endParaRPr lang="en-US"/>
          </a:p>
        </p:txBody>
      </p:sp>
    </p:spTree>
    <p:extLst>
      <p:ext uri="{BB962C8B-B14F-4D97-AF65-F5344CB8AC3E}">
        <p14:creationId xmlns:p14="http://schemas.microsoft.com/office/powerpoint/2010/main" val="85093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641825" y="-44309"/>
            <a:ext cx="9023155" cy="1446550"/>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History, BA</a:t>
            </a:r>
          </a:p>
        </p:txBody>
      </p:sp>
      <p:sp>
        <p:nvSpPr>
          <p:cNvPr id="6" name="TextBox 5">
            <a:extLst>
              <a:ext uri="{FF2B5EF4-FFF2-40B4-BE49-F238E27FC236}">
                <a16:creationId xmlns:a16="http://schemas.microsoft.com/office/drawing/2014/main" id="{8B4570DB-E572-66EC-B6DF-84AED9BA71CA}"/>
              </a:ext>
            </a:extLst>
          </p:cNvPr>
          <p:cNvSpPr txBox="1"/>
          <p:nvPr/>
        </p:nvSpPr>
        <p:spPr>
          <a:xfrm>
            <a:off x="839671" y="1761537"/>
            <a:ext cx="10676875" cy="3545394"/>
          </a:xfrm>
          <a:prstGeom prst="rect">
            <a:avLst/>
          </a:prstGeom>
          <a:solidFill>
            <a:schemeClr val="tx1"/>
          </a:solidFill>
        </p:spPr>
        <p:txBody>
          <a:bodyPr wrap="square">
            <a:spAutoFit/>
          </a:bodyPr>
          <a:lstStyle/>
          <a:p>
            <a:pPr>
              <a:lnSpc>
                <a:spcPct val="107000"/>
              </a:lnSpc>
            </a:pPr>
            <a:r>
              <a:rPr lang="en-US" sz="2400" b="1" dirty="0">
                <a:solidFill>
                  <a:srgbClr val="000000"/>
                </a:solidFill>
                <a:latin typeface="Calibri" panose="020F0502020204030204" pitchFamily="34" charset="0"/>
                <a:ea typeface="Calibri" panose="020F0502020204030204" pitchFamily="34" charset="0"/>
              </a:rPr>
              <a:t>History Program Learning Outcomes:  </a:t>
            </a:r>
          </a:p>
          <a:p>
            <a:pPr marL="342891" indent="-342891" fontAlgn="base">
              <a:lnSpc>
                <a:spcPct val="104000"/>
              </a:lnSpc>
              <a:spcAft>
                <a:spcPts val="25"/>
              </a:spcAft>
              <a:buClr>
                <a:srgbClr val="000000"/>
              </a:buClr>
              <a:buSzPct val="100000"/>
              <a:buFont typeface="+mj-lt"/>
              <a:buAutoNum type="arabicPeriod"/>
            </a:pPr>
            <a:r>
              <a:rPr lang="en-US"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Identify and describe multiple causes and consequences of political, social, economic, and cultural change over time [</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CAUSALITY AND COMPLEXITY</a:t>
            </a:r>
            <a:r>
              <a:rPr lang="en-US"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t>
            </a:r>
          </a:p>
          <a:p>
            <a:pPr marL="342891" indent="-342891" fontAlgn="base">
              <a:lnSpc>
                <a:spcPct val="104000"/>
              </a:lnSpc>
              <a:spcAft>
                <a:spcPts val="25"/>
              </a:spcAft>
              <a:buClr>
                <a:srgbClr val="000000"/>
              </a:buClr>
              <a:buSzPct val="100000"/>
              <a:buFont typeface="+mj-lt"/>
              <a:buAutoNum type="arabicPeriod"/>
            </a:pPr>
            <a:r>
              <a:rPr lang="en-US"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Locate, collect, and evaluate evidence from a variety of primary and secondary sources in print and electronic media. [EVIDENCE]</a:t>
            </a:r>
          </a:p>
          <a:p>
            <a:pPr marL="342891" indent="-342891" fontAlgn="base">
              <a:lnSpc>
                <a:spcPct val="104000"/>
              </a:lnSpc>
              <a:spcAft>
                <a:spcPts val="25"/>
              </a:spcAft>
              <a:buClr>
                <a:srgbClr val="000000"/>
              </a:buClr>
              <a:buSzPct val="100000"/>
              <a:buFont typeface="+mj-lt"/>
              <a:buAutoNum type="arabicPeriod"/>
            </a:pPr>
            <a:r>
              <a:rPr lang="en-US"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Develop and frame historical arguments in clear and correct prose within the context of the discipline’s literature. [ARGUMENT]</a:t>
            </a:r>
          </a:p>
          <a:p>
            <a:pPr marL="342891" indent="-342891" fontAlgn="base">
              <a:lnSpc>
                <a:spcPct val="104000"/>
              </a:lnSpc>
              <a:spcAft>
                <a:spcPts val="25"/>
              </a:spcAft>
              <a:buClr>
                <a:srgbClr val="000000"/>
              </a:buClr>
              <a:buSzPct val="100000"/>
              <a:buFont typeface="+mj-lt"/>
              <a:buAutoNum type="arabicPeriod"/>
            </a:pPr>
            <a:r>
              <a:rPr lang="en-US"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Distinguish the universal from the particular and historically contingent in human experience. </a:t>
            </a:r>
          </a:p>
        </p:txBody>
      </p:sp>
      <p:sp>
        <p:nvSpPr>
          <p:cNvPr id="16" name="TextBox 15">
            <a:extLst>
              <a:ext uri="{FF2B5EF4-FFF2-40B4-BE49-F238E27FC236}">
                <a16:creationId xmlns:a16="http://schemas.microsoft.com/office/drawing/2014/main" id="{B5CA81B1-ACB7-6EA5-AC36-FD2E12D549D2}"/>
              </a:ext>
            </a:extLst>
          </p:cNvPr>
          <p:cNvSpPr txBox="1"/>
          <p:nvPr/>
        </p:nvSpPr>
        <p:spPr>
          <a:xfrm>
            <a:off x="5538808" y="6352143"/>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Three </a:t>
            </a:r>
          </a:p>
        </p:txBody>
      </p:sp>
      <p:sp>
        <p:nvSpPr>
          <p:cNvPr id="2" name="Date Placeholder 1">
            <a:extLst>
              <a:ext uri="{FF2B5EF4-FFF2-40B4-BE49-F238E27FC236}">
                <a16:creationId xmlns:a16="http://schemas.microsoft.com/office/drawing/2014/main" id="{0201922F-06FE-0E3E-1929-A27524E0A492}"/>
              </a:ext>
            </a:extLst>
          </p:cNvPr>
          <p:cNvSpPr>
            <a:spLocks noGrp="1"/>
          </p:cNvSpPr>
          <p:nvPr>
            <p:ph type="dt" sz="half" idx="10"/>
          </p:nvPr>
        </p:nvSpPr>
        <p:spPr/>
        <p:txBody>
          <a:bodyPr/>
          <a:lstStyle/>
          <a:p>
            <a:r>
              <a:rPr lang="en-US"/>
              <a:t>1/17/2023</a:t>
            </a:r>
          </a:p>
        </p:txBody>
      </p:sp>
      <p:sp>
        <p:nvSpPr>
          <p:cNvPr id="5" name="Slide Number Placeholder 4">
            <a:extLst>
              <a:ext uri="{FF2B5EF4-FFF2-40B4-BE49-F238E27FC236}">
                <a16:creationId xmlns:a16="http://schemas.microsoft.com/office/drawing/2014/main" id="{B38211FF-D90B-72F9-713D-5D22CC30C692}"/>
              </a:ext>
            </a:extLst>
          </p:cNvPr>
          <p:cNvSpPr>
            <a:spLocks noGrp="1"/>
          </p:cNvSpPr>
          <p:nvPr>
            <p:ph type="sldNum" sz="quarter" idx="12"/>
          </p:nvPr>
        </p:nvSpPr>
        <p:spPr/>
        <p:txBody>
          <a:bodyPr/>
          <a:lstStyle/>
          <a:p>
            <a:fld id="{C5FC9873-D341-4C9A-940F-E7DFE5B0369F}" type="slidenum">
              <a:rPr lang="en-US" smtClean="0"/>
              <a:t>43</a:t>
            </a:fld>
            <a:endParaRPr lang="en-US"/>
          </a:p>
        </p:txBody>
      </p:sp>
    </p:spTree>
    <p:extLst>
      <p:ext uri="{BB962C8B-B14F-4D97-AF65-F5344CB8AC3E}">
        <p14:creationId xmlns:p14="http://schemas.microsoft.com/office/powerpoint/2010/main" val="1154740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BB87F4C4-2BD9-9939-2CD7-D5BDA33C8AF3}"/>
              </a:ext>
            </a:extLst>
          </p:cNvPr>
          <p:cNvSpPr/>
          <p:nvPr/>
        </p:nvSpPr>
        <p:spPr>
          <a:xfrm>
            <a:off x="4587095" y="2352955"/>
            <a:ext cx="5337440" cy="30480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E03AAD0-0BF8-CE2E-C4FC-A7A3A81FED4C}"/>
              </a:ext>
            </a:extLst>
          </p:cNvPr>
          <p:cNvSpPr/>
          <p:nvPr/>
        </p:nvSpPr>
        <p:spPr>
          <a:xfrm>
            <a:off x="3194772" y="2366994"/>
            <a:ext cx="5337440" cy="3048000"/>
          </a:xfrm>
          <a:prstGeom prst="ellipse">
            <a:avLst/>
          </a:prstGeom>
          <a:noFill/>
          <a:ln w="57150">
            <a:solidFill>
              <a:schemeClr val="tx1">
                <a:lumMod val="95000"/>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313709-826A-35C1-8185-D3211B6C5517}"/>
              </a:ext>
            </a:extLst>
          </p:cNvPr>
          <p:cNvSpPr txBox="1"/>
          <p:nvPr/>
        </p:nvSpPr>
        <p:spPr>
          <a:xfrm>
            <a:off x="633780" y="0"/>
            <a:ext cx="9023155" cy="1446550"/>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b="1" dirty="0">
                <a:latin typeface="Calibri" panose="020F0502020204030204" pitchFamily="34" charset="0"/>
                <a:cs typeface="Calibri" panose="020F0502020204030204" pitchFamily="34" charset="0"/>
              </a:rPr>
              <a:t>History, BA</a:t>
            </a:r>
            <a:endParaRPr lang="en-US"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F219ED28-AFE6-7643-43E1-BF8328C8DF03}"/>
              </a:ext>
            </a:extLst>
          </p:cNvPr>
          <p:cNvGraphicFramePr>
            <a:graphicFrameLocks noGrp="1"/>
          </p:cNvGraphicFramePr>
          <p:nvPr>
            <p:extLst>
              <p:ext uri="{D42A27DB-BD31-4B8C-83A1-F6EECF244321}">
                <p14:modId xmlns:p14="http://schemas.microsoft.com/office/powerpoint/2010/main" val="3334817498"/>
              </p:ext>
            </p:extLst>
          </p:nvPr>
        </p:nvGraphicFramePr>
        <p:xfrm>
          <a:off x="1256039" y="2675556"/>
          <a:ext cx="9464098" cy="2365682"/>
        </p:xfrm>
        <a:graphic>
          <a:graphicData uri="http://schemas.openxmlformats.org/drawingml/2006/table">
            <a:tbl>
              <a:tblPr firstRow="1" firstCol="1" bandRow="1"/>
              <a:tblGrid>
                <a:gridCol w="1577012">
                  <a:extLst>
                    <a:ext uri="{9D8B030D-6E8A-4147-A177-3AD203B41FA5}">
                      <a16:colId xmlns:a16="http://schemas.microsoft.com/office/drawing/2014/main" val="2457175972"/>
                    </a:ext>
                  </a:extLst>
                </a:gridCol>
                <a:gridCol w="1577012">
                  <a:extLst>
                    <a:ext uri="{9D8B030D-6E8A-4147-A177-3AD203B41FA5}">
                      <a16:colId xmlns:a16="http://schemas.microsoft.com/office/drawing/2014/main" val="2037345163"/>
                    </a:ext>
                  </a:extLst>
                </a:gridCol>
                <a:gridCol w="1577012">
                  <a:extLst>
                    <a:ext uri="{9D8B030D-6E8A-4147-A177-3AD203B41FA5}">
                      <a16:colId xmlns:a16="http://schemas.microsoft.com/office/drawing/2014/main" val="3308499741"/>
                    </a:ext>
                  </a:extLst>
                </a:gridCol>
                <a:gridCol w="1577012">
                  <a:extLst>
                    <a:ext uri="{9D8B030D-6E8A-4147-A177-3AD203B41FA5}">
                      <a16:colId xmlns:a16="http://schemas.microsoft.com/office/drawing/2014/main" val="2543698380"/>
                    </a:ext>
                  </a:extLst>
                </a:gridCol>
                <a:gridCol w="1578025">
                  <a:extLst>
                    <a:ext uri="{9D8B030D-6E8A-4147-A177-3AD203B41FA5}">
                      <a16:colId xmlns:a16="http://schemas.microsoft.com/office/drawing/2014/main" val="2641062995"/>
                    </a:ext>
                  </a:extLst>
                </a:gridCol>
                <a:gridCol w="1578025">
                  <a:extLst>
                    <a:ext uri="{9D8B030D-6E8A-4147-A177-3AD203B41FA5}">
                      <a16:colId xmlns:a16="http://schemas.microsoft.com/office/drawing/2014/main" val="527124139"/>
                    </a:ext>
                  </a:extLst>
                </a:gridCol>
              </a:tblGrid>
              <a:tr h="332442">
                <a:tc>
                  <a:txBody>
                    <a:bodyPr/>
                    <a:lstStyle/>
                    <a:p>
                      <a:pPr marL="0" marR="0" indent="0" algn="l">
                        <a:lnSpc>
                          <a:spcPct val="104000"/>
                        </a:lnSpc>
                        <a:spcBef>
                          <a:spcPts val="0"/>
                        </a:spcBef>
                        <a:spcAft>
                          <a:spcPts val="25"/>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marL="0" marR="0" indent="0" algn="l">
                        <a:lnSpc>
                          <a:spcPct val="104000"/>
                        </a:lnSpc>
                        <a:spcBef>
                          <a:spcPts val="0"/>
                        </a:spcBef>
                        <a:spcAft>
                          <a:spcPts val="25"/>
                        </a:spcAf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AY 14-15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marL="0" marR="0" indent="0" algn="l">
                        <a:lnSpc>
                          <a:spcPct val="104000"/>
                        </a:lnSpc>
                        <a:spcBef>
                          <a:spcPts val="0"/>
                        </a:spcBef>
                        <a:spcAft>
                          <a:spcPts val="25"/>
                        </a:spcAf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AY 15-16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marL="0" marR="0" indent="0" algn="l">
                        <a:lnSpc>
                          <a:spcPct val="104000"/>
                        </a:lnSpc>
                        <a:spcBef>
                          <a:spcPts val="0"/>
                        </a:spcBef>
                        <a:spcAft>
                          <a:spcPts val="25"/>
                        </a:spcAft>
                      </a:pPr>
                      <a:r>
                        <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AY 16-17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marL="0" marR="0" indent="0" algn="l">
                        <a:lnSpc>
                          <a:spcPct val="104000"/>
                        </a:lnSpc>
                        <a:spcBef>
                          <a:spcPts val="0"/>
                        </a:spcBef>
                        <a:spcAft>
                          <a:spcPts val="25"/>
                        </a:spcAf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AY 17-18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marL="0" marR="0" indent="0" algn="l">
                        <a:lnSpc>
                          <a:spcPct val="104000"/>
                        </a:lnSpc>
                        <a:spcBef>
                          <a:spcPts val="0"/>
                        </a:spcBef>
                        <a:spcAft>
                          <a:spcPts val="25"/>
                        </a:spcAf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AY 18-19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extLst>
                  <a:ext uri="{0D108BD9-81ED-4DB2-BD59-A6C34878D82A}">
                    <a16:rowId xmlns:a16="http://schemas.microsoft.com/office/drawing/2014/main" val="574663915"/>
                  </a:ext>
                </a:extLst>
              </a:tr>
              <a:tr h="1035914">
                <a:tc>
                  <a:txBody>
                    <a:bodyPr/>
                    <a:lstStyle/>
                    <a:p>
                      <a:pPr marL="0" marR="0" indent="0" algn="l">
                        <a:lnSpc>
                          <a:spcPct val="100000"/>
                        </a:lnSpc>
                        <a:spcBef>
                          <a:spcPts val="0"/>
                        </a:spcBef>
                        <a:spcAft>
                          <a:spcPts val="25"/>
                        </a:spcAf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Assessed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marL="0" marR="0" indent="0" algn="l">
                        <a:lnSpc>
                          <a:spcPct val="100000"/>
                        </a:lnSpc>
                        <a:spcBef>
                          <a:spcPts val="0"/>
                        </a:spcBef>
                        <a:spcAft>
                          <a:spcPts val="25"/>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 2 Evidence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marL="0" marR="0" indent="0" algn="l">
                        <a:lnSpc>
                          <a:spcPct val="100000"/>
                        </a:lnSpc>
                        <a:spcBef>
                          <a:spcPts val="0"/>
                        </a:spcBef>
                        <a:spcAft>
                          <a:spcPts val="25"/>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 3 Argument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marL="0" marR="0" indent="0" algn="l">
                        <a:lnSpc>
                          <a:spcPct val="100000"/>
                        </a:lnSpc>
                        <a:spcBef>
                          <a:spcPts val="0"/>
                        </a:spcBef>
                        <a:spcAft>
                          <a:spcPts val="25"/>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 1 Causality and Complexity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marL="0" marR="0" indent="0" algn="l">
                        <a:lnSpc>
                          <a:spcPct val="100000"/>
                        </a:lnSpc>
                        <a:spcBef>
                          <a:spcPts val="0"/>
                        </a:spcBef>
                        <a:spcAft>
                          <a:spcPts val="25"/>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 2                   Evidence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marL="0" marR="0" indent="0" algn="l">
                        <a:lnSpc>
                          <a:spcPct val="100000"/>
                        </a:lnSpc>
                        <a:spcBef>
                          <a:spcPts val="0"/>
                        </a:spcBef>
                        <a:spcAft>
                          <a:spcPts val="25"/>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 3 Argument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extLst>
                  <a:ext uri="{0D108BD9-81ED-4DB2-BD59-A6C34878D82A}">
                    <a16:rowId xmlns:a16="http://schemas.microsoft.com/office/drawing/2014/main" val="4104847412"/>
                  </a:ext>
                </a:extLst>
              </a:tr>
              <a:tr h="997326">
                <a:tc>
                  <a:txBody>
                    <a:bodyPr/>
                    <a:lstStyle/>
                    <a:p>
                      <a:pPr marL="0" marR="0" indent="0" algn="l">
                        <a:lnSpc>
                          <a:spcPct val="100000"/>
                        </a:lnSpc>
                        <a:spcBef>
                          <a:spcPts val="0"/>
                        </a:spcBef>
                        <a:spcAft>
                          <a:spcPts val="25"/>
                        </a:spcAf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marL="0" marR="0" indent="0" algn="l">
                        <a:lnSpc>
                          <a:spcPct val="100000"/>
                        </a:lnSpc>
                        <a:spcBef>
                          <a:spcPts val="0"/>
                        </a:spcBef>
                        <a:spcAft>
                          <a:spcPts val="25"/>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Designed proseminar syllabus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marL="0" marR="0" indent="0" algn="l">
                        <a:lnSpc>
                          <a:spcPct val="100000"/>
                        </a:lnSpc>
                        <a:spcBef>
                          <a:spcPts val="0"/>
                        </a:spcBef>
                        <a:spcAft>
                          <a:spcPts val="25"/>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Refined assignments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marL="0" marR="0" indent="0" algn="l">
                        <a:lnSpc>
                          <a:spcPct val="100000"/>
                        </a:lnSpc>
                        <a:spcBef>
                          <a:spcPts val="0"/>
                        </a:spcBef>
                        <a:spcAft>
                          <a:spcPts val="25"/>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Refined class   discussions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marL="0" marR="0" indent="0" algn="l">
                        <a:lnSpc>
                          <a:spcPct val="100000"/>
                        </a:lnSpc>
                        <a:spcBef>
                          <a:spcPts val="0"/>
                        </a:spcBef>
                        <a:spcAft>
                          <a:spcPts val="25"/>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Shaped next      assessment plan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marL="0" marR="0" indent="0" algn="l">
                        <a:lnSpc>
                          <a:spcPct val="100000"/>
                        </a:lnSpc>
                        <a:spcBef>
                          <a:spcPts val="0"/>
                        </a:spcBef>
                        <a:spcAft>
                          <a:spcPts val="25"/>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Refined assignments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extLst>
                  <a:ext uri="{0D108BD9-81ED-4DB2-BD59-A6C34878D82A}">
                    <a16:rowId xmlns:a16="http://schemas.microsoft.com/office/drawing/2014/main" val="1129242313"/>
                  </a:ext>
                </a:extLst>
              </a:tr>
            </a:tbl>
          </a:graphicData>
        </a:graphic>
      </p:graphicFrame>
      <p:sp>
        <p:nvSpPr>
          <p:cNvPr id="7" name="TextBox 6">
            <a:extLst>
              <a:ext uri="{FF2B5EF4-FFF2-40B4-BE49-F238E27FC236}">
                <a16:creationId xmlns:a16="http://schemas.microsoft.com/office/drawing/2014/main" id="{574C4444-2714-9DDB-83D4-BA7BF61BF2C2}"/>
              </a:ext>
            </a:extLst>
          </p:cNvPr>
          <p:cNvSpPr txBox="1"/>
          <p:nvPr/>
        </p:nvSpPr>
        <p:spPr>
          <a:xfrm>
            <a:off x="1144516" y="1534151"/>
            <a:ext cx="7881611" cy="470000"/>
          </a:xfrm>
          <a:prstGeom prst="rect">
            <a:avLst/>
          </a:prstGeom>
          <a:solidFill>
            <a:srgbClr val="31152D">
              <a:alpha val="0"/>
            </a:srgbClr>
          </a:solidFill>
        </p:spPr>
        <p:txBody>
          <a:bodyPr wrap="square" rtlCol="0">
            <a:spAutoFit/>
          </a:bodyPr>
          <a:lstStyle/>
          <a:p>
            <a:pPr marL="6351" indent="-6351" algn="just">
              <a:lnSpc>
                <a:spcPct val="107000"/>
              </a:lnSpc>
            </a:pPr>
            <a:r>
              <a:rPr lang="en-US" sz="2400" b="1" dirty="0">
                <a:uFill>
                  <a:solidFill>
                    <a:srgbClr val="000000"/>
                  </a:solidFill>
                </a:uFill>
                <a:latin typeface="Calibri" panose="020F0502020204030204" pitchFamily="34" charset="0"/>
                <a:ea typeface="Calibri" panose="020F0502020204030204" pitchFamily="34" charset="0"/>
              </a:rPr>
              <a:t>Summary Chart: Assessment Cycle and Use of Results </a:t>
            </a:r>
          </a:p>
        </p:txBody>
      </p:sp>
      <p:sp>
        <p:nvSpPr>
          <p:cNvPr id="15" name="TextBox 14">
            <a:extLst>
              <a:ext uri="{FF2B5EF4-FFF2-40B4-BE49-F238E27FC236}">
                <a16:creationId xmlns:a16="http://schemas.microsoft.com/office/drawing/2014/main" id="{C1D0FE51-B027-F390-F5AF-646DE813F9AA}"/>
              </a:ext>
            </a:extLst>
          </p:cNvPr>
          <p:cNvSpPr txBox="1"/>
          <p:nvPr/>
        </p:nvSpPr>
        <p:spPr>
          <a:xfrm>
            <a:off x="6256886" y="5538890"/>
            <a:ext cx="17018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Loops</a:t>
            </a:r>
          </a:p>
        </p:txBody>
      </p:sp>
      <p:sp>
        <p:nvSpPr>
          <p:cNvPr id="3" name="TextBox 2">
            <a:extLst>
              <a:ext uri="{FF2B5EF4-FFF2-40B4-BE49-F238E27FC236}">
                <a16:creationId xmlns:a16="http://schemas.microsoft.com/office/drawing/2014/main" id="{8D6A8C0B-0277-465E-F745-B080759B76F7}"/>
              </a:ext>
            </a:extLst>
          </p:cNvPr>
          <p:cNvSpPr txBox="1"/>
          <p:nvPr/>
        </p:nvSpPr>
        <p:spPr>
          <a:xfrm>
            <a:off x="5988088" y="6321399"/>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Three </a:t>
            </a:r>
          </a:p>
        </p:txBody>
      </p:sp>
      <p:sp>
        <p:nvSpPr>
          <p:cNvPr id="6" name="Date Placeholder 5">
            <a:extLst>
              <a:ext uri="{FF2B5EF4-FFF2-40B4-BE49-F238E27FC236}">
                <a16:creationId xmlns:a16="http://schemas.microsoft.com/office/drawing/2014/main" id="{ABE22734-7467-CCDB-54BE-D8CF4AC97997}"/>
              </a:ext>
            </a:extLst>
          </p:cNvPr>
          <p:cNvSpPr>
            <a:spLocks noGrp="1"/>
          </p:cNvSpPr>
          <p:nvPr>
            <p:ph type="dt" sz="half" idx="10"/>
          </p:nvPr>
        </p:nvSpPr>
        <p:spPr>
          <a:xfrm>
            <a:off x="787400" y="6314907"/>
            <a:ext cx="2743200" cy="365125"/>
          </a:xfrm>
        </p:spPr>
        <p:txBody>
          <a:bodyPr/>
          <a:lstStyle/>
          <a:p>
            <a:r>
              <a:rPr lang="en-US" dirty="0"/>
              <a:t>1/17/2023</a:t>
            </a:r>
          </a:p>
        </p:txBody>
      </p:sp>
      <p:sp>
        <p:nvSpPr>
          <p:cNvPr id="8" name="Slide Number Placeholder 7">
            <a:extLst>
              <a:ext uri="{FF2B5EF4-FFF2-40B4-BE49-F238E27FC236}">
                <a16:creationId xmlns:a16="http://schemas.microsoft.com/office/drawing/2014/main" id="{9192E6BB-F444-CD23-1230-967A8F3C939A}"/>
              </a:ext>
            </a:extLst>
          </p:cNvPr>
          <p:cNvSpPr>
            <a:spLocks noGrp="1"/>
          </p:cNvSpPr>
          <p:nvPr>
            <p:ph type="sldNum" sz="quarter" idx="12"/>
          </p:nvPr>
        </p:nvSpPr>
        <p:spPr/>
        <p:txBody>
          <a:bodyPr/>
          <a:lstStyle/>
          <a:p>
            <a:fld id="{C5FC9873-D341-4C9A-940F-E7DFE5B0369F}" type="slidenum">
              <a:rPr lang="en-US" smtClean="0"/>
              <a:t>44</a:t>
            </a:fld>
            <a:endParaRPr lang="en-US"/>
          </a:p>
        </p:txBody>
      </p:sp>
    </p:spTree>
    <p:extLst>
      <p:ext uri="{BB962C8B-B14F-4D97-AF65-F5344CB8AC3E}">
        <p14:creationId xmlns:p14="http://schemas.microsoft.com/office/powerpoint/2010/main" val="3998003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489425" y="-253860"/>
            <a:ext cx="9023155" cy="1446550"/>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History, BA – Closing the Loop</a:t>
            </a:r>
          </a:p>
        </p:txBody>
      </p:sp>
      <p:sp>
        <p:nvSpPr>
          <p:cNvPr id="18" name="TextBox 17">
            <a:extLst>
              <a:ext uri="{FF2B5EF4-FFF2-40B4-BE49-F238E27FC236}">
                <a16:creationId xmlns:a16="http://schemas.microsoft.com/office/drawing/2014/main" id="{93D11485-E1C4-EE94-2025-4D24ACE9B30E}"/>
              </a:ext>
            </a:extLst>
          </p:cNvPr>
          <p:cNvSpPr txBox="1"/>
          <p:nvPr/>
        </p:nvSpPr>
        <p:spPr>
          <a:xfrm>
            <a:off x="800100" y="1517651"/>
            <a:ext cx="10464800" cy="3700244"/>
          </a:xfrm>
          <a:prstGeom prst="rect">
            <a:avLst/>
          </a:prstGeom>
          <a:solidFill>
            <a:schemeClr val="tx1"/>
          </a:solidFill>
        </p:spPr>
        <p:txBody>
          <a:bodyPr wrap="square">
            <a:spAutoFit/>
          </a:bodyPr>
          <a:lstStyle/>
          <a:p>
            <a:pPr>
              <a:lnSpc>
                <a:spcPct val="107000"/>
              </a:lnSpc>
            </a:pPr>
            <a:r>
              <a:rPr lang="en-US" sz="2000" b="1" dirty="0">
                <a:solidFill>
                  <a:srgbClr val="000000"/>
                </a:solidFill>
                <a:highlight>
                  <a:srgbClr val="96BBD6"/>
                </a:highlight>
                <a:latin typeface="Calibri" panose="020F0502020204030204" pitchFamily="34" charset="0"/>
                <a:ea typeface="Calibri" panose="020F0502020204030204" pitchFamily="34" charset="0"/>
              </a:rPr>
              <a:t>Key Findings for Evidence Comparison 2015 to 2018:</a:t>
            </a:r>
            <a:r>
              <a:rPr lang="en-US" sz="2000" dirty="0">
                <a:solidFill>
                  <a:srgbClr val="000000"/>
                </a:solidFill>
                <a:highlight>
                  <a:srgbClr val="96BBD6"/>
                </a:highlight>
                <a:latin typeface="Calibri" panose="020F0502020204030204" pitchFamily="34" charset="0"/>
                <a:ea typeface="Calibri" panose="020F0502020204030204" pitchFamily="34" charset="0"/>
              </a:rPr>
              <a:t> </a:t>
            </a:r>
          </a:p>
          <a:p>
            <a:pPr marL="285744" indent="-285744">
              <a:lnSpc>
                <a:spcPct val="107000"/>
              </a:lnSpc>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rPr>
              <a:t>Student work had generally improved since 2014-2015 suggesting that the proseminar was beginning to achieve its goals in honing student research skills. </a:t>
            </a:r>
          </a:p>
          <a:p>
            <a:pPr marL="285744" indent="-285744">
              <a:lnSpc>
                <a:spcPct val="107000"/>
              </a:lnSpc>
              <a:buFont typeface="Arial" panose="020B0604020202020204" pitchFamily="34" charset="0"/>
              <a:buChar char="•"/>
            </a:pPr>
            <a:endParaRPr lang="en-US" sz="2000" dirty="0">
              <a:solidFill>
                <a:srgbClr val="000000"/>
              </a:solidFill>
              <a:latin typeface="Calibri" panose="020F0502020204030204" pitchFamily="34" charset="0"/>
              <a:ea typeface="Calibri" panose="020F0502020204030204" pitchFamily="34" charset="0"/>
            </a:endParaRPr>
          </a:p>
          <a:p>
            <a:pPr marL="285744" indent="-285744">
              <a:lnSpc>
                <a:spcPct val="107000"/>
              </a:lnSpc>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rPr>
              <a:t>Most markedly, student ability to use the library and electronic resources to locate primary and secondary sources had improved. </a:t>
            </a:r>
          </a:p>
          <a:p>
            <a:pPr marL="285744" indent="-285744">
              <a:lnSpc>
                <a:spcPct val="107000"/>
              </a:lnSpc>
              <a:buFont typeface="Arial" panose="020B0604020202020204" pitchFamily="34" charset="0"/>
              <a:buChar char="•"/>
            </a:pPr>
            <a:endParaRPr lang="en-US" sz="2000" dirty="0">
              <a:solidFill>
                <a:srgbClr val="000000"/>
              </a:solidFill>
              <a:latin typeface="Calibri" panose="020F0502020204030204" pitchFamily="34" charset="0"/>
              <a:ea typeface="Calibri" panose="020F0502020204030204" pitchFamily="34" charset="0"/>
            </a:endParaRPr>
          </a:p>
          <a:p>
            <a:pPr marL="285744" indent="-285744">
              <a:lnSpc>
                <a:spcPct val="107000"/>
              </a:lnSpc>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rPr>
              <a:t>Students were also more adept in integrating their analysis of primary and secondary sources. </a:t>
            </a:r>
          </a:p>
          <a:p>
            <a:pPr marL="285744" indent="-285744">
              <a:lnSpc>
                <a:spcPct val="107000"/>
              </a:lnSpc>
              <a:buFont typeface="Arial" panose="020B0604020202020204" pitchFamily="34" charset="0"/>
              <a:buChar char="•"/>
            </a:pPr>
            <a:endParaRPr lang="en-US" sz="2000" dirty="0">
              <a:solidFill>
                <a:srgbClr val="000000"/>
              </a:solidFill>
              <a:latin typeface="Calibri" panose="020F0502020204030204" pitchFamily="34" charset="0"/>
              <a:ea typeface="Calibri" panose="020F0502020204030204" pitchFamily="34" charset="0"/>
            </a:endParaRPr>
          </a:p>
          <a:p>
            <a:pPr marL="285744" indent="-285744">
              <a:lnSpc>
                <a:spcPct val="107000"/>
              </a:lnSpc>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rPr>
              <a:t>Most students remained reluctant to engage in historiographical criticism, however, or to make a point from primary source evidence that differs from those made by professional scholars. </a:t>
            </a:r>
          </a:p>
        </p:txBody>
      </p:sp>
      <p:sp>
        <p:nvSpPr>
          <p:cNvPr id="19" name="TextBox 18">
            <a:extLst>
              <a:ext uri="{FF2B5EF4-FFF2-40B4-BE49-F238E27FC236}">
                <a16:creationId xmlns:a16="http://schemas.microsoft.com/office/drawing/2014/main" id="{A79B4584-8FB2-33E0-1B78-DC197CEFAD9E}"/>
              </a:ext>
            </a:extLst>
          </p:cNvPr>
          <p:cNvSpPr txBox="1"/>
          <p:nvPr/>
        </p:nvSpPr>
        <p:spPr>
          <a:xfrm>
            <a:off x="5426342" y="6356350"/>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Three</a:t>
            </a:r>
          </a:p>
        </p:txBody>
      </p:sp>
      <p:sp>
        <p:nvSpPr>
          <p:cNvPr id="2" name="Date Placeholder 1">
            <a:extLst>
              <a:ext uri="{FF2B5EF4-FFF2-40B4-BE49-F238E27FC236}">
                <a16:creationId xmlns:a16="http://schemas.microsoft.com/office/drawing/2014/main" id="{7C0F0B7B-F4EC-8875-3F8C-90ADB21BF1AC}"/>
              </a:ext>
            </a:extLst>
          </p:cNvPr>
          <p:cNvSpPr>
            <a:spLocks noGrp="1"/>
          </p:cNvSpPr>
          <p:nvPr>
            <p:ph type="dt" sz="half" idx="10"/>
          </p:nvPr>
        </p:nvSpPr>
        <p:spPr/>
        <p:txBody>
          <a:bodyPr/>
          <a:lstStyle/>
          <a:p>
            <a:r>
              <a:rPr lang="en-US"/>
              <a:t>1/17/2023</a:t>
            </a:r>
          </a:p>
        </p:txBody>
      </p:sp>
      <p:sp>
        <p:nvSpPr>
          <p:cNvPr id="5" name="Slide Number Placeholder 4">
            <a:extLst>
              <a:ext uri="{FF2B5EF4-FFF2-40B4-BE49-F238E27FC236}">
                <a16:creationId xmlns:a16="http://schemas.microsoft.com/office/drawing/2014/main" id="{A735319B-7FFB-2C6B-4CC8-AEC8D9CF2EAD}"/>
              </a:ext>
            </a:extLst>
          </p:cNvPr>
          <p:cNvSpPr>
            <a:spLocks noGrp="1"/>
          </p:cNvSpPr>
          <p:nvPr>
            <p:ph type="sldNum" sz="quarter" idx="12"/>
          </p:nvPr>
        </p:nvSpPr>
        <p:spPr/>
        <p:txBody>
          <a:bodyPr/>
          <a:lstStyle/>
          <a:p>
            <a:fld id="{C5FC9873-D341-4C9A-940F-E7DFE5B0369F}" type="slidenum">
              <a:rPr lang="en-US" smtClean="0"/>
              <a:t>45</a:t>
            </a:fld>
            <a:endParaRPr lang="en-US"/>
          </a:p>
        </p:txBody>
      </p:sp>
    </p:spTree>
    <p:extLst>
      <p:ext uri="{BB962C8B-B14F-4D97-AF65-F5344CB8AC3E}">
        <p14:creationId xmlns:p14="http://schemas.microsoft.com/office/powerpoint/2010/main" val="2012934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641825" y="-44309"/>
            <a:ext cx="9023155" cy="1446550"/>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History, BA – Closing the Loop</a:t>
            </a:r>
          </a:p>
        </p:txBody>
      </p:sp>
      <p:sp>
        <p:nvSpPr>
          <p:cNvPr id="11" name="TextBox 10">
            <a:extLst>
              <a:ext uri="{FF2B5EF4-FFF2-40B4-BE49-F238E27FC236}">
                <a16:creationId xmlns:a16="http://schemas.microsoft.com/office/drawing/2014/main" id="{6AB3DB22-3263-042D-3CCC-8BB889D848A3}"/>
              </a:ext>
            </a:extLst>
          </p:cNvPr>
          <p:cNvSpPr txBox="1"/>
          <p:nvPr/>
        </p:nvSpPr>
        <p:spPr>
          <a:xfrm>
            <a:off x="730189" y="1745556"/>
            <a:ext cx="10991912" cy="3921073"/>
          </a:xfrm>
          <a:prstGeom prst="rect">
            <a:avLst/>
          </a:prstGeom>
          <a:solidFill>
            <a:schemeClr val="tx1"/>
          </a:solidFill>
        </p:spPr>
        <p:txBody>
          <a:bodyPr wrap="square">
            <a:spAutoFit/>
          </a:bodyPr>
          <a:lstStyle/>
          <a:p>
            <a:pPr marL="6351" indent="-6351" algn="just">
              <a:lnSpc>
                <a:spcPct val="104000"/>
              </a:lnSpc>
              <a:spcAft>
                <a:spcPts val="25"/>
              </a:spcAft>
            </a:pPr>
            <a:r>
              <a:rPr lang="en-US" sz="2000" b="1" dirty="0">
                <a:solidFill>
                  <a:srgbClr val="000000"/>
                </a:solidFill>
                <a:highlight>
                  <a:srgbClr val="96BBD6"/>
                </a:highlight>
                <a:latin typeface="Calibri" panose="020F0502020204030204" pitchFamily="34" charset="0"/>
                <a:ea typeface="Calibri" panose="020F0502020204030204" pitchFamily="34" charset="0"/>
              </a:rPr>
              <a:t>Key Findings for Argument Comparison 2016 to 2019: </a:t>
            </a:r>
            <a:endParaRPr lang="en-US" sz="2000" dirty="0">
              <a:solidFill>
                <a:srgbClr val="000000"/>
              </a:solidFill>
              <a:highlight>
                <a:srgbClr val="96BBD6"/>
              </a:highlight>
              <a:latin typeface="Calibri" panose="020F0502020204030204" pitchFamily="34" charset="0"/>
              <a:ea typeface="Calibri" panose="020F0502020204030204" pitchFamily="34" charset="0"/>
            </a:endParaRPr>
          </a:p>
          <a:p>
            <a:pPr marL="285744" indent="-285744" algn="just">
              <a:lnSpc>
                <a:spcPct val="104000"/>
              </a:lnSpc>
              <a:spcAft>
                <a:spcPts val="25"/>
              </a:spcAft>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rPr>
              <a:t>More advanced students produced more specific and analytical arguments than proseminar students.</a:t>
            </a:r>
          </a:p>
          <a:p>
            <a:pPr algn="just">
              <a:lnSpc>
                <a:spcPct val="104000"/>
              </a:lnSpc>
              <a:spcAft>
                <a:spcPts val="25"/>
              </a:spcAft>
            </a:pPr>
            <a:endParaRPr lang="en-US" sz="2000" dirty="0">
              <a:solidFill>
                <a:srgbClr val="000000"/>
              </a:solidFill>
              <a:latin typeface="Calibri" panose="020F0502020204030204" pitchFamily="34" charset="0"/>
              <a:ea typeface="Calibri" panose="020F0502020204030204" pitchFamily="34" charset="0"/>
            </a:endParaRPr>
          </a:p>
          <a:p>
            <a:pPr marL="285744" indent="-285744" algn="just">
              <a:lnSpc>
                <a:spcPct val="104000"/>
              </a:lnSpc>
              <a:spcAft>
                <a:spcPts val="25"/>
              </a:spcAft>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rPr>
              <a:t>Students at both levels were generally able to craft the most solid arguments—making clear points, rooted in evidence—in response to specific prompts that asked them to take sides in clearly-defined debates, or to argue what happened and why. </a:t>
            </a:r>
          </a:p>
          <a:p>
            <a:pPr marL="285744" indent="-285744" algn="just">
              <a:lnSpc>
                <a:spcPct val="104000"/>
              </a:lnSpc>
              <a:spcAft>
                <a:spcPts val="25"/>
              </a:spcAft>
              <a:buFont typeface="Arial" panose="020B0604020202020204" pitchFamily="34" charset="0"/>
              <a:buChar char="•"/>
            </a:pPr>
            <a:endParaRPr lang="en-US" sz="2000" dirty="0">
              <a:solidFill>
                <a:srgbClr val="000000"/>
              </a:solidFill>
              <a:latin typeface="Calibri" panose="020F0502020204030204" pitchFamily="34" charset="0"/>
              <a:ea typeface="Calibri" panose="020F0502020204030204" pitchFamily="34" charset="0"/>
            </a:endParaRPr>
          </a:p>
          <a:p>
            <a:pPr marL="285744" indent="-285744" algn="just">
              <a:lnSpc>
                <a:spcPct val="104000"/>
              </a:lnSpc>
              <a:spcAft>
                <a:spcPts val="25"/>
              </a:spcAft>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rPr>
              <a:t>When students had wide scope in their choice of topic—particularly in the capstones, where students often have the opportunity to design a research project—student performance ranged more broadly. </a:t>
            </a:r>
          </a:p>
          <a:p>
            <a:pPr marL="285744" indent="-285744" algn="just">
              <a:lnSpc>
                <a:spcPct val="104000"/>
              </a:lnSpc>
              <a:spcAft>
                <a:spcPts val="25"/>
              </a:spcAft>
              <a:buFont typeface="Arial" panose="020B0604020202020204" pitchFamily="34" charset="0"/>
              <a:buChar char="•"/>
            </a:pPr>
            <a:endParaRPr lang="en-US" sz="2000" dirty="0">
              <a:solidFill>
                <a:srgbClr val="000000"/>
              </a:solidFill>
              <a:latin typeface="Calibri" panose="020F0502020204030204" pitchFamily="34" charset="0"/>
              <a:ea typeface="Calibri" panose="020F0502020204030204" pitchFamily="34" charset="0"/>
            </a:endParaRPr>
          </a:p>
          <a:p>
            <a:pPr marL="285744" indent="-285744" algn="just">
              <a:lnSpc>
                <a:spcPct val="104000"/>
              </a:lnSpc>
              <a:spcAft>
                <a:spcPts val="25"/>
              </a:spcAft>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rPr>
              <a:t>When faculty required submission of multiple drafts in research papers on topics that students chose, student argumentation improved.  </a:t>
            </a:r>
          </a:p>
        </p:txBody>
      </p:sp>
      <p:sp>
        <p:nvSpPr>
          <p:cNvPr id="12" name="TextBox 11">
            <a:extLst>
              <a:ext uri="{FF2B5EF4-FFF2-40B4-BE49-F238E27FC236}">
                <a16:creationId xmlns:a16="http://schemas.microsoft.com/office/drawing/2014/main" id="{9F0E3C1C-EBAE-CFEF-A386-FE573182F52E}"/>
              </a:ext>
            </a:extLst>
          </p:cNvPr>
          <p:cNvSpPr txBox="1"/>
          <p:nvPr/>
        </p:nvSpPr>
        <p:spPr>
          <a:xfrm>
            <a:off x="5548588" y="6352143"/>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Three </a:t>
            </a:r>
          </a:p>
        </p:txBody>
      </p:sp>
      <p:sp>
        <p:nvSpPr>
          <p:cNvPr id="2" name="Date Placeholder 1">
            <a:extLst>
              <a:ext uri="{FF2B5EF4-FFF2-40B4-BE49-F238E27FC236}">
                <a16:creationId xmlns:a16="http://schemas.microsoft.com/office/drawing/2014/main" id="{4BF5ED31-2E90-215D-2A4B-22110F972104}"/>
              </a:ext>
            </a:extLst>
          </p:cNvPr>
          <p:cNvSpPr>
            <a:spLocks noGrp="1"/>
          </p:cNvSpPr>
          <p:nvPr>
            <p:ph type="dt" sz="half" idx="10"/>
          </p:nvPr>
        </p:nvSpPr>
        <p:spPr/>
        <p:txBody>
          <a:bodyPr/>
          <a:lstStyle/>
          <a:p>
            <a:r>
              <a:rPr lang="en-US"/>
              <a:t>1/17/2023</a:t>
            </a:r>
          </a:p>
        </p:txBody>
      </p:sp>
      <p:sp>
        <p:nvSpPr>
          <p:cNvPr id="5" name="Slide Number Placeholder 4">
            <a:extLst>
              <a:ext uri="{FF2B5EF4-FFF2-40B4-BE49-F238E27FC236}">
                <a16:creationId xmlns:a16="http://schemas.microsoft.com/office/drawing/2014/main" id="{18B4BD20-EC4F-CC24-84EC-1DAF6D3B345F}"/>
              </a:ext>
            </a:extLst>
          </p:cNvPr>
          <p:cNvSpPr>
            <a:spLocks noGrp="1"/>
          </p:cNvSpPr>
          <p:nvPr>
            <p:ph type="sldNum" sz="quarter" idx="12"/>
          </p:nvPr>
        </p:nvSpPr>
        <p:spPr/>
        <p:txBody>
          <a:bodyPr/>
          <a:lstStyle/>
          <a:p>
            <a:fld id="{C5FC9873-D341-4C9A-940F-E7DFE5B0369F}" type="slidenum">
              <a:rPr lang="en-US" smtClean="0"/>
              <a:t>46</a:t>
            </a:fld>
            <a:endParaRPr lang="en-US"/>
          </a:p>
        </p:txBody>
      </p:sp>
    </p:spTree>
    <p:extLst>
      <p:ext uri="{BB962C8B-B14F-4D97-AF65-F5344CB8AC3E}">
        <p14:creationId xmlns:p14="http://schemas.microsoft.com/office/powerpoint/2010/main" val="443004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641825" y="-44309"/>
            <a:ext cx="11131106" cy="1446550"/>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History, BA – Benefits of the Assessment System</a:t>
            </a:r>
          </a:p>
        </p:txBody>
      </p:sp>
      <p:sp>
        <p:nvSpPr>
          <p:cNvPr id="11" name="TextBox 10">
            <a:extLst>
              <a:ext uri="{FF2B5EF4-FFF2-40B4-BE49-F238E27FC236}">
                <a16:creationId xmlns:a16="http://schemas.microsoft.com/office/drawing/2014/main" id="{6AB3DB22-3263-042D-3CCC-8BB889D848A3}"/>
              </a:ext>
            </a:extLst>
          </p:cNvPr>
          <p:cNvSpPr txBox="1"/>
          <p:nvPr/>
        </p:nvSpPr>
        <p:spPr>
          <a:xfrm>
            <a:off x="698470" y="1514105"/>
            <a:ext cx="11074461" cy="4686539"/>
          </a:xfrm>
          <a:prstGeom prst="rect">
            <a:avLst/>
          </a:prstGeom>
          <a:solidFill>
            <a:schemeClr val="tx1"/>
          </a:solidFill>
        </p:spPr>
        <p:txBody>
          <a:bodyPr wrap="square">
            <a:spAutoFit/>
          </a:bodyPr>
          <a:lstStyle/>
          <a:p>
            <a:pPr algn="just">
              <a:lnSpc>
                <a:spcPct val="104000"/>
              </a:lnSpc>
              <a:spcAft>
                <a:spcPts val="25"/>
              </a:spcAft>
              <a:tabLst>
                <a:tab pos="457189" algn="ctr"/>
                <a:tab pos="1612860" algn="ctr"/>
              </a:tabLst>
            </a:pPr>
            <a:r>
              <a:rPr lang="en-US" sz="2400" b="1" dirty="0">
                <a:solidFill>
                  <a:srgbClr val="000000"/>
                </a:solidFill>
                <a:highlight>
                  <a:srgbClr val="96BBD6"/>
                </a:highlight>
                <a:latin typeface="Calibri" panose="020F0502020204030204" pitchFamily="34" charset="0"/>
                <a:ea typeface="Calibri" panose="020F0502020204030204" pitchFamily="34" charset="0"/>
              </a:rPr>
              <a:t>Impact of Assessment: </a:t>
            </a:r>
            <a:endParaRPr lang="en-US" sz="2400" dirty="0">
              <a:solidFill>
                <a:srgbClr val="000000"/>
              </a:solidFill>
              <a:highlight>
                <a:srgbClr val="96BBD6"/>
              </a:highlight>
              <a:latin typeface="Calibri" panose="020F0502020204030204" pitchFamily="34" charset="0"/>
              <a:ea typeface="Calibri" panose="020F0502020204030204" pitchFamily="34" charset="0"/>
            </a:endParaRPr>
          </a:p>
          <a:p>
            <a:pPr marL="342891" indent="-342891" algn="just">
              <a:lnSpc>
                <a:spcPct val="104000"/>
              </a:lnSpc>
              <a:spcAft>
                <a:spcPts val="25"/>
              </a:spcAft>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rPr>
              <a:t>The assessment underscored how deeply our students need structure, feedback, and space for self-reflection to cultivate their scholarly voices. </a:t>
            </a:r>
          </a:p>
          <a:p>
            <a:pPr marL="342891" indent="-342891" algn="just">
              <a:lnSpc>
                <a:spcPct val="104000"/>
              </a:lnSpc>
              <a:spcAft>
                <a:spcPts val="25"/>
              </a:spcAft>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marL="342891" indent="-342891" algn="just">
              <a:lnSpc>
                <a:spcPct val="104000"/>
              </a:lnSpc>
              <a:spcAft>
                <a:spcPts val="25"/>
              </a:spcAft>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rPr>
              <a:t>These insights motivated faculty to include more explicit rubrics and workshopping opportunities in our courses. </a:t>
            </a:r>
          </a:p>
          <a:p>
            <a:pPr marL="342891" indent="-342891" algn="just">
              <a:lnSpc>
                <a:spcPct val="104000"/>
              </a:lnSpc>
              <a:spcAft>
                <a:spcPts val="25"/>
              </a:spcAft>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marL="342891" indent="-342891" algn="just">
              <a:lnSpc>
                <a:spcPct val="104000"/>
              </a:lnSpc>
              <a:spcAft>
                <a:spcPts val="25"/>
              </a:spcAft>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rPr>
              <a:t>At subsequent faculty meetings, the department has also been engaged in ongoing discussion about how to add more structure and space for workshopping at the departmental level. Possibilities discussed include student e-portfolios, in which students choose, reflect upon, and share their best historical writing at each level of the program. </a:t>
            </a:r>
          </a:p>
        </p:txBody>
      </p:sp>
      <p:sp>
        <p:nvSpPr>
          <p:cNvPr id="2" name="TextBox 1">
            <a:extLst>
              <a:ext uri="{FF2B5EF4-FFF2-40B4-BE49-F238E27FC236}">
                <a16:creationId xmlns:a16="http://schemas.microsoft.com/office/drawing/2014/main" id="{F9847A88-B57E-EE96-6C5D-06EB1570DF8E}"/>
              </a:ext>
            </a:extLst>
          </p:cNvPr>
          <p:cNvSpPr txBox="1"/>
          <p:nvPr/>
        </p:nvSpPr>
        <p:spPr>
          <a:xfrm>
            <a:off x="5646385" y="6356350"/>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Three </a:t>
            </a:r>
          </a:p>
        </p:txBody>
      </p:sp>
      <p:sp>
        <p:nvSpPr>
          <p:cNvPr id="5" name="Date Placeholder 4">
            <a:extLst>
              <a:ext uri="{FF2B5EF4-FFF2-40B4-BE49-F238E27FC236}">
                <a16:creationId xmlns:a16="http://schemas.microsoft.com/office/drawing/2014/main" id="{BE254F0C-8B01-4799-5E4D-2D65ED493D94}"/>
              </a:ext>
            </a:extLst>
          </p:cNvPr>
          <p:cNvSpPr>
            <a:spLocks noGrp="1"/>
          </p:cNvSpPr>
          <p:nvPr>
            <p:ph type="dt" sz="half" idx="10"/>
          </p:nvPr>
        </p:nvSpPr>
        <p:spPr/>
        <p:txBody>
          <a:bodyPr/>
          <a:lstStyle/>
          <a:p>
            <a:r>
              <a:rPr lang="en-US" dirty="0"/>
              <a:t>1/17/2023</a:t>
            </a:r>
          </a:p>
        </p:txBody>
      </p:sp>
      <p:sp>
        <p:nvSpPr>
          <p:cNvPr id="6" name="Slide Number Placeholder 5">
            <a:extLst>
              <a:ext uri="{FF2B5EF4-FFF2-40B4-BE49-F238E27FC236}">
                <a16:creationId xmlns:a16="http://schemas.microsoft.com/office/drawing/2014/main" id="{9A82AA69-70CA-D21D-91AD-EB5BB7EAEC8D}"/>
              </a:ext>
            </a:extLst>
          </p:cNvPr>
          <p:cNvSpPr>
            <a:spLocks noGrp="1"/>
          </p:cNvSpPr>
          <p:nvPr>
            <p:ph type="sldNum" sz="quarter" idx="12"/>
          </p:nvPr>
        </p:nvSpPr>
        <p:spPr/>
        <p:txBody>
          <a:bodyPr/>
          <a:lstStyle/>
          <a:p>
            <a:fld id="{C5FC9873-D341-4C9A-940F-E7DFE5B0369F}" type="slidenum">
              <a:rPr lang="en-US" smtClean="0"/>
              <a:t>47</a:t>
            </a:fld>
            <a:endParaRPr lang="en-US"/>
          </a:p>
        </p:txBody>
      </p:sp>
    </p:spTree>
    <p:extLst>
      <p:ext uri="{BB962C8B-B14F-4D97-AF65-F5344CB8AC3E}">
        <p14:creationId xmlns:p14="http://schemas.microsoft.com/office/powerpoint/2010/main" val="2507430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361638" y="47625"/>
            <a:ext cx="9023155" cy="1446550"/>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b="1" dirty="0">
                <a:latin typeface="Calibri" panose="020F0502020204030204" pitchFamily="34" charset="0"/>
                <a:cs typeface="Calibri" panose="020F0502020204030204" pitchFamily="34" charset="0"/>
              </a:rPr>
              <a:t>History, BA</a:t>
            </a:r>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74C4444-2714-9DDB-83D4-BA7BF61BF2C2}"/>
              </a:ext>
            </a:extLst>
          </p:cNvPr>
          <p:cNvSpPr txBox="1"/>
          <p:nvPr/>
        </p:nvSpPr>
        <p:spPr>
          <a:xfrm>
            <a:off x="442552" y="1494175"/>
            <a:ext cx="7881611" cy="470000"/>
          </a:xfrm>
          <a:prstGeom prst="rect">
            <a:avLst/>
          </a:prstGeom>
          <a:solidFill>
            <a:srgbClr val="31152D">
              <a:alpha val="0"/>
            </a:srgbClr>
          </a:solidFill>
        </p:spPr>
        <p:txBody>
          <a:bodyPr wrap="square" rtlCol="0">
            <a:spAutoFit/>
          </a:bodyPr>
          <a:lstStyle/>
          <a:p>
            <a:pPr marL="6351" indent="-6351" algn="just">
              <a:lnSpc>
                <a:spcPct val="107000"/>
              </a:lnSpc>
            </a:pPr>
            <a:r>
              <a:rPr lang="en-US" sz="2400" b="1" u="sng" dirty="0">
                <a:uFill>
                  <a:solidFill>
                    <a:srgbClr val="000000"/>
                  </a:solidFill>
                </a:uFill>
                <a:latin typeface="Calibri" panose="020F0502020204030204" pitchFamily="34" charset="0"/>
                <a:ea typeface="Calibri" panose="020F0502020204030204" pitchFamily="34" charset="0"/>
              </a:rPr>
              <a:t>Feedback from External Reviewer</a:t>
            </a:r>
          </a:p>
        </p:txBody>
      </p:sp>
      <p:sp>
        <p:nvSpPr>
          <p:cNvPr id="8" name="TextBox 7">
            <a:extLst>
              <a:ext uri="{FF2B5EF4-FFF2-40B4-BE49-F238E27FC236}">
                <a16:creationId xmlns:a16="http://schemas.microsoft.com/office/drawing/2014/main" id="{815CF462-2475-5CB1-0B92-C6BC2A65E242}"/>
              </a:ext>
            </a:extLst>
          </p:cNvPr>
          <p:cNvSpPr txBox="1"/>
          <p:nvPr/>
        </p:nvSpPr>
        <p:spPr>
          <a:xfrm>
            <a:off x="481090" y="2114905"/>
            <a:ext cx="5462510" cy="2893100"/>
          </a:xfrm>
          <a:prstGeom prst="rect">
            <a:avLst/>
          </a:prstGeom>
          <a:solidFill>
            <a:schemeClr val="accent3">
              <a:lumMod val="40000"/>
              <a:lumOff val="60000"/>
            </a:schemeClr>
          </a:solidFill>
        </p:spPr>
        <p:txBody>
          <a:bodyPr wrap="square">
            <a:spAutoFit/>
          </a:bodyPr>
          <a:lstStyle/>
          <a:p>
            <a:r>
              <a:rPr lang="en-US" sz="2600" b="1" dirty="0">
                <a:solidFill>
                  <a:schemeClr val="bg1"/>
                </a:solidFill>
                <a:latin typeface="Calibri" panose="020F0502020204030204" pitchFamily="34" charset="0"/>
                <a:cs typeface="Calibri" panose="020F0502020204030204" pitchFamily="34" charset="0"/>
              </a:rPr>
              <a:t>Commendation: </a:t>
            </a:r>
            <a:r>
              <a:rPr lang="en-US" sz="2600" dirty="0">
                <a:solidFill>
                  <a:schemeClr val="bg1"/>
                </a:solidFill>
                <a:latin typeface="Calibri" panose="020F0502020204030204" pitchFamily="34" charset="0"/>
                <a:cs typeface="Calibri" panose="020F0502020204030204" pitchFamily="34" charset="0"/>
              </a:rPr>
              <a:t>The faculty demonstrate an impressive commitment to teaching innovative classes while </a:t>
            </a:r>
            <a:r>
              <a:rPr lang="en-US" sz="2600" b="1" dirty="0">
                <a:solidFill>
                  <a:schemeClr val="bg1"/>
                </a:solidFill>
                <a:latin typeface="Calibri" panose="020F0502020204030204" pitchFamily="34" charset="0"/>
                <a:cs typeface="Calibri" panose="020F0502020204030204" pitchFamily="34" charset="0"/>
              </a:rPr>
              <a:t>paying attention to the assessment </a:t>
            </a:r>
            <a:r>
              <a:rPr lang="en-US" sz="2600" dirty="0">
                <a:solidFill>
                  <a:schemeClr val="bg1"/>
                </a:solidFill>
                <a:latin typeface="Calibri" panose="020F0502020204030204" pitchFamily="34" charset="0"/>
                <a:cs typeface="Calibri" panose="020F0502020204030204" pitchFamily="34" charset="0"/>
              </a:rPr>
              <a:t>of learning outcomes, </a:t>
            </a:r>
            <a:r>
              <a:rPr lang="en-US" sz="2600" b="1" dirty="0">
                <a:solidFill>
                  <a:schemeClr val="bg1"/>
                </a:solidFill>
                <a:latin typeface="Calibri" panose="020F0502020204030204" pitchFamily="34" charset="0"/>
                <a:cs typeface="Calibri" panose="020F0502020204030204" pitchFamily="34" charset="0"/>
              </a:rPr>
              <a:t>making constant improvements in the curriculum</a:t>
            </a:r>
            <a:r>
              <a:rPr lang="en-US" sz="2600" dirty="0">
                <a:solidFill>
                  <a:schemeClr val="bg1"/>
                </a:solidFill>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63E3C2D7-09E2-8D89-E15B-6DD956687098}"/>
              </a:ext>
            </a:extLst>
          </p:cNvPr>
          <p:cNvSpPr txBox="1"/>
          <p:nvPr/>
        </p:nvSpPr>
        <p:spPr>
          <a:xfrm>
            <a:off x="6096000" y="2110065"/>
            <a:ext cx="5825240" cy="3293209"/>
          </a:xfrm>
          <a:prstGeom prst="rect">
            <a:avLst/>
          </a:prstGeom>
          <a:solidFill>
            <a:schemeClr val="accent3">
              <a:lumMod val="60000"/>
              <a:lumOff val="40000"/>
            </a:schemeClr>
          </a:solidFill>
        </p:spPr>
        <p:txBody>
          <a:bodyPr wrap="square">
            <a:spAutoFit/>
          </a:bodyPr>
          <a:lstStyle/>
          <a:p>
            <a:r>
              <a:rPr lang="en-US" sz="2600" b="1" dirty="0">
                <a:solidFill>
                  <a:schemeClr val="bg1"/>
                </a:solidFill>
                <a:latin typeface="Calibri" panose="020F0502020204030204" pitchFamily="34" charset="0"/>
                <a:cs typeface="Calibri" panose="020F0502020204030204" pitchFamily="34" charset="0"/>
              </a:rPr>
              <a:t>Recommendation: </a:t>
            </a:r>
            <a:r>
              <a:rPr lang="en-US" sz="2600" dirty="0">
                <a:solidFill>
                  <a:schemeClr val="bg1"/>
                </a:solidFill>
                <a:latin typeface="Calibri" panose="020F0502020204030204" pitchFamily="34" charset="0"/>
                <a:cs typeface="Calibri" panose="020F0502020204030204" pitchFamily="34" charset="0"/>
              </a:rPr>
              <a:t>The </a:t>
            </a:r>
            <a:r>
              <a:rPr lang="en-US" sz="2600" b="0" i="0" dirty="0">
                <a:solidFill>
                  <a:schemeClr val="bg1"/>
                </a:solidFill>
                <a:effectLst/>
                <a:latin typeface="Calibri" panose="020F0502020204030204" pitchFamily="34" charset="0"/>
                <a:cs typeface="Calibri" panose="020F0502020204030204" pitchFamily="34" charset="0"/>
              </a:rPr>
              <a:t>department should continue existing practices such as </a:t>
            </a:r>
            <a:r>
              <a:rPr lang="en-US" sz="2600" b="1" i="0" dirty="0">
                <a:solidFill>
                  <a:schemeClr val="bg1"/>
                </a:solidFill>
                <a:effectLst/>
                <a:latin typeface="Calibri" panose="020F0502020204030204" pitchFamily="34" charset="0"/>
                <a:cs typeface="Calibri" panose="020F0502020204030204" pitchFamily="34" charset="0"/>
              </a:rPr>
              <a:t>clear statements about learning outcomes </a:t>
            </a:r>
            <a:r>
              <a:rPr lang="en-US" sz="2600" b="0" i="0" dirty="0">
                <a:solidFill>
                  <a:schemeClr val="bg1"/>
                </a:solidFill>
                <a:effectLst/>
                <a:latin typeface="Calibri" panose="020F0502020204030204" pitchFamily="34" charset="0"/>
                <a:cs typeface="Calibri" panose="020F0502020204030204" pitchFamily="34" charset="0"/>
              </a:rPr>
              <a:t>that underscore the importance of History as a discipline: students develop skills and perspectives that help them to be better-informed as citizens and human beings. </a:t>
            </a:r>
            <a:endParaRPr lang="en-US" sz="2600"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79A5144-9428-63B3-184E-B1E56202CD13}"/>
              </a:ext>
            </a:extLst>
          </p:cNvPr>
          <p:cNvSpPr txBox="1"/>
          <p:nvPr/>
        </p:nvSpPr>
        <p:spPr>
          <a:xfrm>
            <a:off x="5147621" y="6269412"/>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Three </a:t>
            </a:r>
          </a:p>
        </p:txBody>
      </p:sp>
      <p:sp>
        <p:nvSpPr>
          <p:cNvPr id="2" name="Date Placeholder 1">
            <a:extLst>
              <a:ext uri="{FF2B5EF4-FFF2-40B4-BE49-F238E27FC236}">
                <a16:creationId xmlns:a16="http://schemas.microsoft.com/office/drawing/2014/main" id="{017E6A76-BE2A-3BB5-2B13-4EEFF1216DA3}"/>
              </a:ext>
            </a:extLst>
          </p:cNvPr>
          <p:cNvSpPr>
            <a:spLocks noGrp="1"/>
          </p:cNvSpPr>
          <p:nvPr>
            <p:ph type="dt" sz="half" idx="10"/>
          </p:nvPr>
        </p:nvSpPr>
        <p:spPr/>
        <p:txBody>
          <a:bodyPr/>
          <a:lstStyle/>
          <a:p>
            <a:r>
              <a:rPr lang="en-US"/>
              <a:t>1/17/2023</a:t>
            </a:r>
          </a:p>
        </p:txBody>
      </p:sp>
      <p:sp>
        <p:nvSpPr>
          <p:cNvPr id="3" name="Slide Number Placeholder 2">
            <a:extLst>
              <a:ext uri="{FF2B5EF4-FFF2-40B4-BE49-F238E27FC236}">
                <a16:creationId xmlns:a16="http://schemas.microsoft.com/office/drawing/2014/main" id="{21F72231-7616-AA9E-262C-13A3CBE18746}"/>
              </a:ext>
            </a:extLst>
          </p:cNvPr>
          <p:cNvSpPr>
            <a:spLocks noGrp="1"/>
          </p:cNvSpPr>
          <p:nvPr>
            <p:ph type="sldNum" sz="quarter" idx="12"/>
          </p:nvPr>
        </p:nvSpPr>
        <p:spPr/>
        <p:txBody>
          <a:bodyPr/>
          <a:lstStyle/>
          <a:p>
            <a:fld id="{C5FC9873-D341-4C9A-940F-E7DFE5B0369F}" type="slidenum">
              <a:rPr lang="en-US" smtClean="0"/>
              <a:t>48</a:t>
            </a:fld>
            <a:endParaRPr lang="en-US"/>
          </a:p>
        </p:txBody>
      </p:sp>
    </p:spTree>
    <p:extLst>
      <p:ext uri="{BB962C8B-B14F-4D97-AF65-F5344CB8AC3E}">
        <p14:creationId xmlns:p14="http://schemas.microsoft.com/office/powerpoint/2010/main" val="1359002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477824" y="-464535"/>
            <a:ext cx="9023155" cy="1446550"/>
          </a:xfrm>
          <a:prstGeom prst="rect">
            <a:avLst/>
          </a:prstGeom>
          <a:noFill/>
        </p:spPr>
        <p:txBody>
          <a:bodyPr wrap="square" rtlCol="0">
            <a:spAutoFit/>
          </a:bodyPr>
          <a:lstStyle/>
          <a:p>
            <a:endParaRPr lang="en-US" sz="4400" dirty="0">
              <a:latin typeface="Calibri" panose="020F0502020204030204" pitchFamily="34" charset="0"/>
              <a:cs typeface="Calibri" panose="020F0502020204030204" pitchFamily="34" charset="0"/>
            </a:endParaRPr>
          </a:p>
          <a:p>
            <a:r>
              <a:rPr lang="en-US" sz="4400" b="1" dirty="0">
                <a:latin typeface="Calibri" panose="020F0502020204030204" pitchFamily="34" charset="0"/>
                <a:cs typeface="Calibri" panose="020F0502020204030204" pitchFamily="34" charset="0"/>
              </a:rPr>
              <a:t>History, BA</a:t>
            </a:r>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74C4444-2714-9DDB-83D4-BA7BF61BF2C2}"/>
              </a:ext>
            </a:extLst>
          </p:cNvPr>
          <p:cNvSpPr txBox="1"/>
          <p:nvPr/>
        </p:nvSpPr>
        <p:spPr>
          <a:xfrm>
            <a:off x="3356735" y="1217959"/>
            <a:ext cx="7881611" cy="470000"/>
          </a:xfrm>
          <a:prstGeom prst="rect">
            <a:avLst/>
          </a:prstGeom>
          <a:solidFill>
            <a:srgbClr val="31152D">
              <a:alpha val="0"/>
            </a:srgbClr>
          </a:solidFill>
        </p:spPr>
        <p:txBody>
          <a:bodyPr wrap="square" rtlCol="0">
            <a:spAutoFit/>
          </a:bodyPr>
          <a:lstStyle/>
          <a:p>
            <a:pPr marL="6351" indent="-6351" algn="just">
              <a:lnSpc>
                <a:spcPct val="107000"/>
              </a:lnSpc>
            </a:pPr>
            <a:r>
              <a:rPr lang="en-US" sz="2400" b="1" dirty="0">
                <a:uFill>
                  <a:solidFill>
                    <a:srgbClr val="000000"/>
                  </a:solidFill>
                </a:uFill>
                <a:latin typeface="Calibri" panose="020F0502020204030204" pitchFamily="34" charset="0"/>
                <a:ea typeface="Calibri" panose="020F0502020204030204" pitchFamily="34" charset="0"/>
              </a:rPr>
              <a:t>Recommendations from 400-Level Students</a:t>
            </a:r>
          </a:p>
        </p:txBody>
      </p:sp>
      <p:sp>
        <p:nvSpPr>
          <p:cNvPr id="3" name="TextBox 2">
            <a:extLst>
              <a:ext uri="{FF2B5EF4-FFF2-40B4-BE49-F238E27FC236}">
                <a16:creationId xmlns:a16="http://schemas.microsoft.com/office/drawing/2014/main" id="{2D756FCF-966F-D028-D60C-7F99E6A497BA}"/>
              </a:ext>
            </a:extLst>
          </p:cNvPr>
          <p:cNvSpPr txBox="1"/>
          <p:nvPr/>
        </p:nvSpPr>
        <p:spPr>
          <a:xfrm>
            <a:off x="1604344" y="1690062"/>
            <a:ext cx="9749456" cy="3477875"/>
          </a:xfrm>
          <a:prstGeom prst="rect">
            <a:avLst/>
          </a:prstGeom>
          <a:solidFill>
            <a:srgbClr val="336699"/>
          </a:solidFill>
        </p:spPr>
        <p:txBody>
          <a:bodyPr wrap="square">
            <a:spAutoFit/>
          </a:bodyPr>
          <a:lstStyle/>
          <a:p>
            <a:pPr marL="285750" indent="-285750">
              <a:buFont typeface="Arial" panose="020B0604020202020204" pitchFamily="34" charset="0"/>
              <a:buChar char="•"/>
            </a:pPr>
            <a:r>
              <a:rPr lang="en-US" sz="2200" b="0" i="0" dirty="0">
                <a:effectLst/>
                <a:latin typeface="Calibri" panose="020F0502020204030204" pitchFamily="34" charset="0"/>
                <a:cs typeface="Calibri" panose="020F0502020204030204" pitchFamily="34" charset="0"/>
              </a:rPr>
              <a:t>Create a list of courses at least two weeks before registration begins, so students can plan their schedules. </a:t>
            </a:r>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b="0" i="0" dirty="0">
                <a:effectLst/>
                <a:latin typeface="Calibri" panose="020F0502020204030204" pitchFamily="34" charset="0"/>
                <a:cs typeface="Calibri" panose="020F0502020204030204" pitchFamily="34" charset="0"/>
              </a:rPr>
              <a:t>Increase diversity in terms of faculty, assigned readings (primary and secondary sources), and topics. </a:t>
            </a:r>
          </a:p>
          <a:p>
            <a:pPr marL="285750" indent="-285750">
              <a:buFont typeface="Arial" panose="020B0604020202020204" pitchFamily="34" charset="0"/>
              <a:buChar char="•"/>
            </a:pPr>
            <a:r>
              <a:rPr lang="en-US" sz="2200" b="0" i="0" dirty="0">
                <a:effectLst/>
                <a:latin typeface="Calibri" panose="020F0502020204030204" pitchFamily="34" charset="0"/>
                <a:cs typeface="Calibri" panose="020F0502020204030204" pitchFamily="34" charset="0"/>
              </a:rPr>
              <a:t>Let students see themselves reflected across the curriculum for greater relevance.</a:t>
            </a:r>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b="0" i="0" dirty="0">
                <a:effectLst/>
                <a:latin typeface="Calibri" panose="020F0502020204030204" pitchFamily="34" charset="0"/>
                <a:cs typeface="Calibri" panose="020F0502020204030204" pitchFamily="34" charset="0"/>
              </a:rPr>
              <a:t>Be more intentional about assignments and communicate that to students.</a:t>
            </a:r>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Create online resources or compile links around writing and information literacy. </a:t>
            </a:r>
          </a:p>
          <a:p>
            <a:pPr marL="285750" indent="-285750">
              <a:buFont typeface="Arial" panose="020B0604020202020204" pitchFamily="34" charset="0"/>
              <a:buChar char="•"/>
            </a:pPr>
            <a:r>
              <a:rPr lang="en-US" sz="2200" b="0" i="0" dirty="0">
                <a:effectLst/>
                <a:latin typeface="Calibri" panose="020F0502020204030204" pitchFamily="34" charset="0"/>
                <a:cs typeface="Calibri" panose="020F0502020204030204" pitchFamily="34" charset="0"/>
              </a:rPr>
              <a:t>Develop a workshop on career counseling, how to market yourself, what you can do with the history major. Not everyone wants to be a high school teacher! This could be included as part of the proseminar.</a:t>
            </a:r>
          </a:p>
        </p:txBody>
      </p:sp>
      <p:sp>
        <p:nvSpPr>
          <p:cNvPr id="5" name="TextBox 4">
            <a:extLst>
              <a:ext uri="{FF2B5EF4-FFF2-40B4-BE49-F238E27FC236}">
                <a16:creationId xmlns:a16="http://schemas.microsoft.com/office/drawing/2014/main" id="{12D64792-2E0A-E9B8-0643-384D7F050ECE}"/>
              </a:ext>
            </a:extLst>
          </p:cNvPr>
          <p:cNvSpPr txBox="1"/>
          <p:nvPr/>
        </p:nvSpPr>
        <p:spPr>
          <a:xfrm>
            <a:off x="5602376" y="6352143"/>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Three </a:t>
            </a:r>
          </a:p>
        </p:txBody>
      </p:sp>
      <p:sp>
        <p:nvSpPr>
          <p:cNvPr id="2" name="Date Placeholder 1">
            <a:extLst>
              <a:ext uri="{FF2B5EF4-FFF2-40B4-BE49-F238E27FC236}">
                <a16:creationId xmlns:a16="http://schemas.microsoft.com/office/drawing/2014/main" id="{9A5FC445-97C4-8AF9-88EB-B89E003BE32C}"/>
              </a:ext>
            </a:extLst>
          </p:cNvPr>
          <p:cNvSpPr>
            <a:spLocks noGrp="1"/>
          </p:cNvSpPr>
          <p:nvPr>
            <p:ph type="dt" sz="half" idx="10"/>
          </p:nvPr>
        </p:nvSpPr>
        <p:spPr/>
        <p:txBody>
          <a:bodyPr/>
          <a:lstStyle/>
          <a:p>
            <a:r>
              <a:rPr lang="en-US"/>
              <a:t>1/17/2023</a:t>
            </a:r>
          </a:p>
        </p:txBody>
      </p:sp>
      <p:sp>
        <p:nvSpPr>
          <p:cNvPr id="8" name="Slide Number Placeholder 7">
            <a:extLst>
              <a:ext uri="{FF2B5EF4-FFF2-40B4-BE49-F238E27FC236}">
                <a16:creationId xmlns:a16="http://schemas.microsoft.com/office/drawing/2014/main" id="{113F37BD-6834-7863-9D42-1934A9D078E2}"/>
              </a:ext>
            </a:extLst>
          </p:cNvPr>
          <p:cNvSpPr>
            <a:spLocks noGrp="1"/>
          </p:cNvSpPr>
          <p:nvPr>
            <p:ph type="sldNum" sz="quarter" idx="12"/>
          </p:nvPr>
        </p:nvSpPr>
        <p:spPr/>
        <p:txBody>
          <a:bodyPr/>
          <a:lstStyle/>
          <a:p>
            <a:fld id="{C5FC9873-D341-4C9A-940F-E7DFE5B0369F}" type="slidenum">
              <a:rPr lang="en-US" smtClean="0"/>
              <a:t>49</a:t>
            </a:fld>
            <a:endParaRPr lang="en-US"/>
          </a:p>
        </p:txBody>
      </p:sp>
    </p:spTree>
    <p:extLst>
      <p:ext uri="{BB962C8B-B14F-4D97-AF65-F5344CB8AC3E}">
        <p14:creationId xmlns:p14="http://schemas.microsoft.com/office/powerpoint/2010/main" val="382880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1641203" y="1044755"/>
            <a:ext cx="9333327" cy="3754874"/>
          </a:xfrm>
          <a:prstGeom prst="rect">
            <a:avLst/>
          </a:prstGeom>
          <a:noFill/>
        </p:spPr>
        <p:txBody>
          <a:bodyPr wrap="square" rtlCol="0">
            <a:spAutoFit/>
          </a:bodyPr>
          <a:lstStyle/>
          <a:p>
            <a:r>
              <a:rPr lang="en-US" sz="4400" b="1" dirty="0">
                <a:latin typeface="Calibri" panose="020F0502020204030204" pitchFamily="34" charset="0"/>
                <a:cs typeface="Calibri" panose="020F0502020204030204" pitchFamily="34" charset="0"/>
              </a:rPr>
              <a:t>Workshop Structure:</a:t>
            </a:r>
          </a:p>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Overview – 10 mins.</a:t>
            </a:r>
          </a:p>
          <a:p>
            <a:r>
              <a:rPr lang="en-US" sz="4400" dirty="0">
                <a:latin typeface="Calibri" panose="020F0502020204030204" pitchFamily="34" charset="0"/>
                <a:cs typeface="Calibri" panose="020F0502020204030204" pitchFamily="34" charset="0"/>
              </a:rPr>
              <a:t>Three cases with feedback – 45 mins.</a:t>
            </a:r>
          </a:p>
          <a:p>
            <a:r>
              <a:rPr lang="en-US" sz="4400" dirty="0">
                <a:latin typeface="Calibri" panose="020F0502020204030204" pitchFamily="34" charset="0"/>
                <a:cs typeface="Calibri" panose="020F0502020204030204" pitchFamily="34" charset="0"/>
              </a:rPr>
              <a:t>Wrap-up – few minutes</a:t>
            </a:r>
          </a:p>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7AC3D268-C974-25E9-F9F1-8F14ABAA3BAC}"/>
              </a:ext>
            </a:extLst>
          </p:cNvPr>
          <p:cNvSpPr>
            <a:spLocks noGrp="1"/>
          </p:cNvSpPr>
          <p:nvPr>
            <p:ph type="dt" sz="half" idx="10"/>
          </p:nvPr>
        </p:nvSpPr>
        <p:spPr/>
        <p:txBody>
          <a:bodyPr/>
          <a:lstStyle/>
          <a:p>
            <a:r>
              <a:rPr lang="en-US"/>
              <a:t>1/17/2023</a:t>
            </a:r>
          </a:p>
        </p:txBody>
      </p:sp>
      <p:sp>
        <p:nvSpPr>
          <p:cNvPr id="5" name="Slide Number Placeholder 4">
            <a:extLst>
              <a:ext uri="{FF2B5EF4-FFF2-40B4-BE49-F238E27FC236}">
                <a16:creationId xmlns:a16="http://schemas.microsoft.com/office/drawing/2014/main" id="{1A2420BC-6C9B-B15A-5EF9-8DBD2CFF89E1}"/>
              </a:ext>
            </a:extLst>
          </p:cNvPr>
          <p:cNvSpPr>
            <a:spLocks noGrp="1"/>
          </p:cNvSpPr>
          <p:nvPr>
            <p:ph type="sldNum" sz="quarter" idx="12"/>
          </p:nvPr>
        </p:nvSpPr>
        <p:spPr/>
        <p:txBody>
          <a:bodyPr/>
          <a:lstStyle/>
          <a:p>
            <a:fld id="{C5FC9873-D341-4C9A-940F-E7DFE5B0369F}" type="slidenum">
              <a:rPr lang="en-US" smtClean="0"/>
              <a:t>5</a:t>
            </a:fld>
            <a:endParaRPr lang="en-US"/>
          </a:p>
        </p:txBody>
      </p:sp>
    </p:spTree>
    <p:extLst>
      <p:ext uri="{BB962C8B-B14F-4D97-AF65-F5344CB8AC3E}">
        <p14:creationId xmlns:p14="http://schemas.microsoft.com/office/powerpoint/2010/main" val="2187772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54770-3E1D-EFF9-6F88-16E45CAF78E5}"/>
              </a:ext>
            </a:extLst>
          </p:cNvPr>
          <p:cNvSpPr>
            <a:spLocks noGrp="1"/>
          </p:cNvSpPr>
          <p:nvPr>
            <p:ph type="title"/>
          </p:nvPr>
        </p:nvSpPr>
        <p:spPr/>
        <p:txBody>
          <a:bodyPr/>
          <a:lstStyle/>
          <a:p>
            <a:r>
              <a:rPr lang="en-US" b="1" dirty="0"/>
              <a:t>History, BA - Assessment Strategies</a:t>
            </a:r>
          </a:p>
        </p:txBody>
      </p:sp>
      <p:sp>
        <p:nvSpPr>
          <p:cNvPr id="7" name="Content Placeholder 6">
            <a:extLst>
              <a:ext uri="{FF2B5EF4-FFF2-40B4-BE49-F238E27FC236}">
                <a16:creationId xmlns:a16="http://schemas.microsoft.com/office/drawing/2014/main" id="{3F2F836D-8301-8EA6-BE59-33B2F8C65EA1}"/>
              </a:ext>
            </a:extLst>
          </p:cNvPr>
          <p:cNvSpPr>
            <a:spLocks noGrp="1"/>
          </p:cNvSpPr>
          <p:nvPr>
            <p:ph idx="1"/>
          </p:nvPr>
        </p:nvSpPr>
        <p:spPr/>
        <p:txBody>
          <a:bodyPr/>
          <a:lstStyle/>
          <a:p>
            <a:pPr marL="514350" indent="-514350">
              <a:buFont typeface="+mj-lt"/>
              <a:buAutoNum type="arabicPeriod"/>
            </a:pPr>
            <a:r>
              <a:rPr lang="en-US" sz="3600" dirty="0"/>
              <a:t>Summary chart of assessment timeline</a:t>
            </a:r>
          </a:p>
          <a:p>
            <a:pPr marL="514350" indent="-514350">
              <a:buFont typeface="+mj-lt"/>
              <a:buAutoNum type="arabicPeriod"/>
            </a:pPr>
            <a:r>
              <a:rPr lang="en-US" sz="3600" dirty="0"/>
              <a:t>Explanation of assessment process</a:t>
            </a:r>
          </a:p>
          <a:p>
            <a:pPr marL="514350" indent="-514350">
              <a:buFont typeface="+mj-lt"/>
              <a:buAutoNum type="arabicPeriod"/>
            </a:pPr>
            <a:r>
              <a:rPr lang="en-US" sz="3600" dirty="0"/>
              <a:t>Revising assignments and reassessing</a:t>
            </a:r>
          </a:p>
          <a:p>
            <a:pPr marL="514350" indent="-514350">
              <a:buFont typeface="+mj-lt"/>
              <a:buAutoNum type="arabicPeriod"/>
            </a:pPr>
            <a:r>
              <a:rPr lang="en-US" sz="3600" dirty="0"/>
              <a:t>Using results to possibly change assessment of student learning (e.g., E-portfolios)</a:t>
            </a:r>
          </a:p>
        </p:txBody>
      </p:sp>
      <p:sp>
        <p:nvSpPr>
          <p:cNvPr id="3" name="TextBox 2">
            <a:extLst>
              <a:ext uri="{FF2B5EF4-FFF2-40B4-BE49-F238E27FC236}">
                <a16:creationId xmlns:a16="http://schemas.microsoft.com/office/drawing/2014/main" id="{6439C66E-4613-4B2E-0975-9D339EA7A59B}"/>
              </a:ext>
            </a:extLst>
          </p:cNvPr>
          <p:cNvSpPr txBox="1"/>
          <p:nvPr/>
        </p:nvSpPr>
        <p:spPr>
          <a:xfrm>
            <a:off x="5308986" y="6264523"/>
            <a:ext cx="37542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Case Three </a:t>
            </a:r>
          </a:p>
        </p:txBody>
      </p:sp>
      <p:sp>
        <p:nvSpPr>
          <p:cNvPr id="4" name="Date Placeholder 3">
            <a:extLst>
              <a:ext uri="{FF2B5EF4-FFF2-40B4-BE49-F238E27FC236}">
                <a16:creationId xmlns:a16="http://schemas.microsoft.com/office/drawing/2014/main" id="{2AFA6989-7897-2AC5-30E2-9D76048073ED}"/>
              </a:ext>
            </a:extLst>
          </p:cNvPr>
          <p:cNvSpPr>
            <a:spLocks noGrp="1"/>
          </p:cNvSpPr>
          <p:nvPr>
            <p:ph type="dt" sz="half" idx="10"/>
          </p:nvPr>
        </p:nvSpPr>
        <p:spPr/>
        <p:txBody>
          <a:bodyPr/>
          <a:lstStyle/>
          <a:p>
            <a:r>
              <a:rPr lang="en-US"/>
              <a:t>1/17/2023</a:t>
            </a:r>
          </a:p>
        </p:txBody>
      </p:sp>
      <p:sp>
        <p:nvSpPr>
          <p:cNvPr id="6" name="Slide Number Placeholder 5">
            <a:extLst>
              <a:ext uri="{FF2B5EF4-FFF2-40B4-BE49-F238E27FC236}">
                <a16:creationId xmlns:a16="http://schemas.microsoft.com/office/drawing/2014/main" id="{5587073A-D433-A4C3-8026-23ED7A5C61CB}"/>
              </a:ext>
            </a:extLst>
          </p:cNvPr>
          <p:cNvSpPr>
            <a:spLocks noGrp="1"/>
          </p:cNvSpPr>
          <p:nvPr>
            <p:ph type="sldNum" sz="quarter" idx="12"/>
          </p:nvPr>
        </p:nvSpPr>
        <p:spPr/>
        <p:txBody>
          <a:bodyPr/>
          <a:lstStyle/>
          <a:p>
            <a:fld id="{C5FC9873-D341-4C9A-940F-E7DFE5B0369F}" type="slidenum">
              <a:rPr lang="en-US" smtClean="0"/>
              <a:t>50</a:t>
            </a:fld>
            <a:endParaRPr lang="en-US"/>
          </a:p>
        </p:txBody>
      </p:sp>
    </p:spTree>
    <p:extLst>
      <p:ext uri="{BB962C8B-B14F-4D97-AF65-F5344CB8AC3E}">
        <p14:creationId xmlns:p14="http://schemas.microsoft.com/office/powerpoint/2010/main" val="2805767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261338-7EE3-38A6-96E5-69ABB37394C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
        <p:nvSpPr>
          <p:cNvPr id="2" name="Date Placeholder 1">
            <a:extLst>
              <a:ext uri="{FF2B5EF4-FFF2-40B4-BE49-F238E27FC236}">
                <a16:creationId xmlns:a16="http://schemas.microsoft.com/office/drawing/2014/main" id="{186A90C1-9775-391A-49CB-55081D273B26}"/>
              </a:ext>
            </a:extLst>
          </p:cNvPr>
          <p:cNvSpPr>
            <a:spLocks noGrp="1"/>
          </p:cNvSpPr>
          <p:nvPr>
            <p:ph type="dt" sz="half" idx="10"/>
          </p:nvPr>
        </p:nvSpPr>
        <p:spPr/>
        <p:txBody>
          <a:bodyPr/>
          <a:lstStyle/>
          <a:p>
            <a:r>
              <a:rPr lang="en-US"/>
              <a:t>1/17/2023</a:t>
            </a:r>
          </a:p>
        </p:txBody>
      </p:sp>
      <p:sp>
        <p:nvSpPr>
          <p:cNvPr id="4" name="Slide Number Placeholder 3">
            <a:extLst>
              <a:ext uri="{FF2B5EF4-FFF2-40B4-BE49-F238E27FC236}">
                <a16:creationId xmlns:a16="http://schemas.microsoft.com/office/drawing/2014/main" id="{71E9077E-8C69-4925-D17A-63801105FBD3}"/>
              </a:ext>
            </a:extLst>
          </p:cNvPr>
          <p:cNvSpPr>
            <a:spLocks noGrp="1"/>
          </p:cNvSpPr>
          <p:nvPr>
            <p:ph type="sldNum" sz="quarter" idx="12"/>
          </p:nvPr>
        </p:nvSpPr>
        <p:spPr/>
        <p:txBody>
          <a:bodyPr/>
          <a:lstStyle/>
          <a:p>
            <a:fld id="{C5FC9873-D341-4C9A-940F-E7DFE5B0369F}" type="slidenum">
              <a:rPr lang="en-US" smtClean="0"/>
              <a:t>51</a:t>
            </a:fld>
            <a:endParaRPr lang="en-US"/>
          </a:p>
        </p:txBody>
      </p:sp>
    </p:spTree>
    <p:extLst>
      <p:ext uri="{BB962C8B-B14F-4D97-AF65-F5344CB8AC3E}">
        <p14:creationId xmlns:p14="http://schemas.microsoft.com/office/powerpoint/2010/main" val="2570767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8551E-41F4-1CE6-80D4-6C7A9590165C}"/>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
        <p:nvSpPr>
          <p:cNvPr id="2" name="Date Placeholder 1">
            <a:extLst>
              <a:ext uri="{FF2B5EF4-FFF2-40B4-BE49-F238E27FC236}">
                <a16:creationId xmlns:a16="http://schemas.microsoft.com/office/drawing/2014/main" id="{C5B839A6-D1A6-D432-7CB2-0482B464F6D0}"/>
              </a:ext>
            </a:extLst>
          </p:cNvPr>
          <p:cNvSpPr>
            <a:spLocks noGrp="1"/>
          </p:cNvSpPr>
          <p:nvPr>
            <p:ph type="dt" sz="half" idx="10"/>
          </p:nvPr>
        </p:nvSpPr>
        <p:spPr/>
        <p:txBody>
          <a:bodyPr/>
          <a:lstStyle/>
          <a:p>
            <a:r>
              <a:rPr lang="en-US"/>
              <a:t>1/17/2023</a:t>
            </a:r>
          </a:p>
        </p:txBody>
      </p:sp>
      <p:sp>
        <p:nvSpPr>
          <p:cNvPr id="4" name="Slide Number Placeholder 3">
            <a:extLst>
              <a:ext uri="{FF2B5EF4-FFF2-40B4-BE49-F238E27FC236}">
                <a16:creationId xmlns:a16="http://schemas.microsoft.com/office/drawing/2014/main" id="{159CA9E5-C21C-9DAA-1006-FAA762C3DF72}"/>
              </a:ext>
            </a:extLst>
          </p:cNvPr>
          <p:cNvSpPr>
            <a:spLocks noGrp="1"/>
          </p:cNvSpPr>
          <p:nvPr>
            <p:ph type="sldNum" sz="quarter" idx="12"/>
          </p:nvPr>
        </p:nvSpPr>
        <p:spPr/>
        <p:txBody>
          <a:bodyPr/>
          <a:lstStyle/>
          <a:p>
            <a:fld id="{C5FC9873-D341-4C9A-940F-E7DFE5B0369F}" type="slidenum">
              <a:rPr lang="en-US" smtClean="0"/>
              <a:t>52</a:t>
            </a:fld>
            <a:endParaRPr lang="en-US"/>
          </a:p>
        </p:txBody>
      </p:sp>
    </p:spTree>
    <p:extLst>
      <p:ext uri="{BB962C8B-B14F-4D97-AF65-F5344CB8AC3E}">
        <p14:creationId xmlns:p14="http://schemas.microsoft.com/office/powerpoint/2010/main" val="3430736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25CC523-338A-8E26-3E57-76E196139869}"/>
              </a:ext>
            </a:extLst>
          </p:cNvPr>
          <p:cNvGrpSpPr/>
          <p:nvPr/>
        </p:nvGrpSpPr>
        <p:grpSpPr>
          <a:xfrm>
            <a:off x="890631" y="4572432"/>
            <a:ext cx="1643304" cy="1107997"/>
            <a:chOff x="890630" y="4556318"/>
            <a:chExt cx="1643304" cy="1107996"/>
          </a:xfrm>
        </p:grpSpPr>
        <p:sp>
          <p:nvSpPr>
            <p:cNvPr id="12" name="TextBox 11">
              <a:extLst>
                <a:ext uri="{FF2B5EF4-FFF2-40B4-BE49-F238E27FC236}">
                  <a16:creationId xmlns:a16="http://schemas.microsoft.com/office/drawing/2014/main" id="{95E6D26F-D3CF-579A-5032-3416B39412ED}"/>
                </a:ext>
              </a:extLst>
            </p:cNvPr>
            <p:cNvSpPr txBox="1"/>
            <p:nvPr/>
          </p:nvSpPr>
          <p:spPr>
            <a:xfrm>
              <a:off x="890631" y="4556318"/>
              <a:ext cx="1643303"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DEI Integration</a:t>
              </a:r>
            </a:p>
          </p:txBody>
        </p:sp>
        <p:grpSp>
          <p:nvGrpSpPr>
            <p:cNvPr id="15" name="Group 14">
              <a:extLst>
                <a:ext uri="{FF2B5EF4-FFF2-40B4-BE49-F238E27FC236}">
                  <a16:creationId xmlns:a16="http://schemas.microsoft.com/office/drawing/2014/main" id="{3DECBE7C-99E4-B139-8A20-9918CE6DCA8B}"/>
                </a:ext>
              </a:extLst>
            </p:cNvPr>
            <p:cNvGrpSpPr/>
            <p:nvPr/>
          </p:nvGrpSpPr>
          <p:grpSpPr>
            <a:xfrm>
              <a:off x="890630" y="4925650"/>
              <a:ext cx="1643303" cy="738664"/>
              <a:chOff x="890630" y="4925650"/>
              <a:chExt cx="1643303" cy="738664"/>
            </a:xfrm>
          </p:grpSpPr>
          <p:sp>
            <p:nvSpPr>
              <p:cNvPr id="13" name="TextBox 12">
                <a:extLst>
                  <a:ext uri="{FF2B5EF4-FFF2-40B4-BE49-F238E27FC236}">
                    <a16:creationId xmlns:a16="http://schemas.microsoft.com/office/drawing/2014/main" id="{F4582A82-CD9D-377A-4FF9-D64F2FB1EBA3}"/>
                  </a:ext>
                </a:extLst>
              </p:cNvPr>
              <p:cNvSpPr txBox="1"/>
              <p:nvPr/>
            </p:nvSpPr>
            <p:spPr>
              <a:xfrm>
                <a:off x="890630" y="4925650"/>
                <a:ext cx="1643303"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Transparency</a:t>
                </a:r>
              </a:p>
            </p:txBody>
          </p:sp>
          <p:sp>
            <p:nvSpPr>
              <p:cNvPr id="14" name="TextBox 13">
                <a:extLst>
                  <a:ext uri="{FF2B5EF4-FFF2-40B4-BE49-F238E27FC236}">
                    <a16:creationId xmlns:a16="http://schemas.microsoft.com/office/drawing/2014/main" id="{CA13F19D-A4F1-7F3A-DDB3-71D3549A4D25}"/>
                  </a:ext>
                </a:extLst>
              </p:cNvPr>
              <p:cNvSpPr txBox="1"/>
              <p:nvPr/>
            </p:nvSpPr>
            <p:spPr>
              <a:xfrm>
                <a:off x="890630" y="5294982"/>
                <a:ext cx="1643303"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Reinforcement</a:t>
                </a:r>
              </a:p>
            </p:txBody>
          </p:sp>
        </p:grpSp>
      </p:grpSp>
      <p:grpSp>
        <p:nvGrpSpPr>
          <p:cNvPr id="19" name="Group 18">
            <a:extLst>
              <a:ext uri="{FF2B5EF4-FFF2-40B4-BE49-F238E27FC236}">
                <a16:creationId xmlns:a16="http://schemas.microsoft.com/office/drawing/2014/main" id="{6A996075-0891-27AA-9138-58A62D6134FE}"/>
              </a:ext>
            </a:extLst>
          </p:cNvPr>
          <p:cNvGrpSpPr/>
          <p:nvPr/>
        </p:nvGrpSpPr>
        <p:grpSpPr>
          <a:xfrm>
            <a:off x="5313187" y="4596329"/>
            <a:ext cx="1901579" cy="738665"/>
            <a:chOff x="890630" y="4925650"/>
            <a:chExt cx="1643303" cy="738664"/>
          </a:xfrm>
        </p:grpSpPr>
        <p:sp>
          <p:nvSpPr>
            <p:cNvPr id="20" name="TextBox 19">
              <a:extLst>
                <a:ext uri="{FF2B5EF4-FFF2-40B4-BE49-F238E27FC236}">
                  <a16:creationId xmlns:a16="http://schemas.microsoft.com/office/drawing/2014/main" id="{EC46B629-8DF6-74FB-8D94-1B1C9AA3C1D3}"/>
                </a:ext>
              </a:extLst>
            </p:cNvPr>
            <p:cNvSpPr txBox="1"/>
            <p:nvPr/>
          </p:nvSpPr>
          <p:spPr>
            <a:xfrm>
              <a:off x="890630" y="4925650"/>
              <a:ext cx="1643303"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Evidence-based</a:t>
              </a:r>
            </a:p>
          </p:txBody>
        </p:sp>
        <p:sp>
          <p:nvSpPr>
            <p:cNvPr id="21" name="TextBox 20">
              <a:extLst>
                <a:ext uri="{FF2B5EF4-FFF2-40B4-BE49-F238E27FC236}">
                  <a16:creationId xmlns:a16="http://schemas.microsoft.com/office/drawing/2014/main" id="{2047C8C5-3365-775F-1ADF-B9B88D5F1E15}"/>
                </a:ext>
              </a:extLst>
            </p:cNvPr>
            <p:cNvSpPr txBox="1"/>
            <p:nvPr/>
          </p:nvSpPr>
          <p:spPr>
            <a:xfrm>
              <a:off x="890630" y="5294982"/>
              <a:ext cx="1643303"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Program Growth</a:t>
              </a:r>
            </a:p>
          </p:txBody>
        </p:sp>
      </p:grpSp>
      <p:grpSp>
        <p:nvGrpSpPr>
          <p:cNvPr id="22" name="Group 21">
            <a:extLst>
              <a:ext uri="{FF2B5EF4-FFF2-40B4-BE49-F238E27FC236}">
                <a16:creationId xmlns:a16="http://schemas.microsoft.com/office/drawing/2014/main" id="{E6EB5D16-5F34-4AE4-ACF4-1A4C25AAC031}"/>
              </a:ext>
            </a:extLst>
          </p:cNvPr>
          <p:cNvGrpSpPr/>
          <p:nvPr/>
        </p:nvGrpSpPr>
        <p:grpSpPr>
          <a:xfrm>
            <a:off x="3036989" y="4572431"/>
            <a:ext cx="2276199" cy="1107997"/>
            <a:chOff x="890630" y="4556318"/>
            <a:chExt cx="1643304" cy="1107996"/>
          </a:xfrm>
        </p:grpSpPr>
        <p:sp>
          <p:nvSpPr>
            <p:cNvPr id="23" name="TextBox 22">
              <a:extLst>
                <a:ext uri="{FF2B5EF4-FFF2-40B4-BE49-F238E27FC236}">
                  <a16:creationId xmlns:a16="http://schemas.microsoft.com/office/drawing/2014/main" id="{E4978F7E-6BA4-CCFC-CD38-9A36E8B18BC8}"/>
                </a:ext>
              </a:extLst>
            </p:cNvPr>
            <p:cNvSpPr txBox="1"/>
            <p:nvPr/>
          </p:nvSpPr>
          <p:spPr>
            <a:xfrm>
              <a:off x="890631" y="4556318"/>
              <a:ext cx="1643303"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Systematic</a:t>
              </a:r>
            </a:p>
          </p:txBody>
        </p:sp>
        <p:grpSp>
          <p:nvGrpSpPr>
            <p:cNvPr id="24" name="Group 23">
              <a:extLst>
                <a:ext uri="{FF2B5EF4-FFF2-40B4-BE49-F238E27FC236}">
                  <a16:creationId xmlns:a16="http://schemas.microsoft.com/office/drawing/2014/main" id="{610D9115-0793-13EF-14BA-FEBD5A672085}"/>
                </a:ext>
              </a:extLst>
            </p:cNvPr>
            <p:cNvGrpSpPr/>
            <p:nvPr/>
          </p:nvGrpSpPr>
          <p:grpSpPr>
            <a:xfrm>
              <a:off x="890630" y="4925650"/>
              <a:ext cx="1643303" cy="738664"/>
              <a:chOff x="890630" y="4925650"/>
              <a:chExt cx="1643303" cy="738664"/>
            </a:xfrm>
          </p:grpSpPr>
          <p:sp>
            <p:nvSpPr>
              <p:cNvPr id="25" name="TextBox 24">
                <a:extLst>
                  <a:ext uri="{FF2B5EF4-FFF2-40B4-BE49-F238E27FC236}">
                    <a16:creationId xmlns:a16="http://schemas.microsoft.com/office/drawing/2014/main" id="{23D34C56-A318-8386-FE93-EB77E83FDF44}"/>
                  </a:ext>
                </a:extLst>
              </p:cNvPr>
              <p:cNvSpPr txBox="1"/>
              <p:nvPr/>
            </p:nvSpPr>
            <p:spPr>
              <a:xfrm>
                <a:off x="890630" y="4925650"/>
                <a:ext cx="1643303"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Results Oriented</a:t>
                </a:r>
              </a:p>
            </p:txBody>
          </p:sp>
          <p:sp>
            <p:nvSpPr>
              <p:cNvPr id="26" name="TextBox 25">
                <a:extLst>
                  <a:ext uri="{FF2B5EF4-FFF2-40B4-BE49-F238E27FC236}">
                    <a16:creationId xmlns:a16="http://schemas.microsoft.com/office/drawing/2014/main" id="{61DAFEFA-6C2F-98AC-7355-F7159DA73DD8}"/>
                  </a:ext>
                </a:extLst>
              </p:cNvPr>
              <p:cNvSpPr txBox="1"/>
              <p:nvPr/>
            </p:nvSpPr>
            <p:spPr>
              <a:xfrm>
                <a:off x="890630" y="5294982"/>
                <a:ext cx="1643303"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Using Results</a:t>
                </a:r>
              </a:p>
            </p:txBody>
          </p:sp>
        </p:grpSp>
      </p:grpSp>
      <p:cxnSp>
        <p:nvCxnSpPr>
          <p:cNvPr id="30" name="Straight Connector 29">
            <a:extLst>
              <a:ext uri="{FF2B5EF4-FFF2-40B4-BE49-F238E27FC236}">
                <a16:creationId xmlns:a16="http://schemas.microsoft.com/office/drawing/2014/main" id="{4971192A-6998-DA66-2B7B-ABB7685196CA}"/>
              </a:ext>
            </a:extLst>
          </p:cNvPr>
          <p:cNvCxnSpPr>
            <a:cxnSpLocks/>
          </p:cNvCxnSpPr>
          <p:nvPr/>
        </p:nvCxnSpPr>
        <p:spPr>
          <a:xfrm>
            <a:off x="2626383" y="346072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Flowchart: Connector 33">
            <a:extLst>
              <a:ext uri="{FF2B5EF4-FFF2-40B4-BE49-F238E27FC236}">
                <a16:creationId xmlns:a16="http://schemas.microsoft.com/office/drawing/2014/main" id="{C57BE1C0-4EFE-A06B-5A1D-18D090CB2A5C}"/>
              </a:ext>
            </a:extLst>
          </p:cNvPr>
          <p:cNvSpPr/>
          <p:nvPr/>
        </p:nvSpPr>
        <p:spPr>
          <a:xfrm>
            <a:off x="9330146" y="3795882"/>
            <a:ext cx="2194560" cy="2194131"/>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Specialized Accreditation</a:t>
            </a:r>
          </a:p>
        </p:txBody>
      </p:sp>
      <p:sp>
        <p:nvSpPr>
          <p:cNvPr id="28" name="Flowchart: Connector 27">
            <a:extLst>
              <a:ext uri="{FF2B5EF4-FFF2-40B4-BE49-F238E27FC236}">
                <a16:creationId xmlns:a16="http://schemas.microsoft.com/office/drawing/2014/main" id="{314E3F2E-5057-3809-E6DC-46698D9B07AF}"/>
              </a:ext>
            </a:extLst>
          </p:cNvPr>
          <p:cNvSpPr/>
          <p:nvPr/>
        </p:nvSpPr>
        <p:spPr>
          <a:xfrm>
            <a:off x="8344739" y="2344621"/>
            <a:ext cx="2194560" cy="2194131"/>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Institutional Accreditation</a:t>
            </a:r>
          </a:p>
        </p:txBody>
      </p:sp>
      <p:sp>
        <p:nvSpPr>
          <p:cNvPr id="5" name="TextBox 4">
            <a:extLst>
              <a:ext uri="{FF2B5EF4-FFF2-40B4-BE49-F238E27FC236}">
                <a16:creationId xmlns:a16="http://schemas.microsoft.com/office/drawing/2014/main" id="{4E044E62-F492-ADAE-1FAB-400133BD83D6}"/>
              </a:ext>
            </a:extLst>
          </p:cNvPr>
          <p:cNvSpPr txBox="1"/>
          <p:nvPr/>
        </p:nvSpPr>
        <p:spPr>
          <a:xfrm>
            <a:off x="1183615" y="1741321"/>
            <a:ext cx="702181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TELL YOUR PROGRAM STORY</a:t>
            </a:r>
          </a:p>
        </p:txBody>
      </p:sp>
      <p:sp>
        <p:nvSpPr>
          <p:cNvPr id="6" name="TextBox 5">
            <a:extLst>
              <a:ext uri="{FF2B5EF4-FFF2-40B4-BE49-F238E27FC236}">
                <a16:creationId xmlns:a16="http://schemas.microsoft.com/office/drawing/2014/main" id="{9EB64AE3-CCAB-526F-C2AF-14C545096863}"/>
              </a:ext>
            </a:extLst>
          </p:cNvPr>
          <p:cNvSpPr txBox="1"/>
          <p:nvPr/>
        </p:nvSpPr>
        <p:spPr>
          <a:xfrm>
            <a:off x="314219" y="301808"/>
            <a:ext cx="5853639"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Wrap-up</a:t>
            </a:r>
          </a:p>
        </p:txBody>
      </p:sp>
      <p:sp>
        <p:nvSpPr>
          <p:cNvPr id="2" name="TextBox 1">
            <a:extLst>
              <a:ext uri="{FF2B5EF4-FFF2-40B4-BE49-F238E27FC236}">
                <a16:creationId xmlns:a16="http://schemas.microsoft.com/office/drawing/2014/main" id="{1C283987-3FD2-F287-3B23-CC3DC5EB9AA9}"/>
              </a:ext>
            </a:extLst>
          </p:cNvPr>
          <p:cNvSpPr txBox="1"/>
          <p:nvPr/>
        </p:nvSpPr>
        <p:spPr>
          <a:xfrm>
            <a:off x="5313186" y="5322456"/>
            <a:ext cx="1901579" cy="369333"/>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Program Needs</a:t>
            </a:r>
          </a:p>
        </p:txBody>
      </p:sp>
      <p:grpSp>
        <p:nvGrpSpPr>
          <p:cNvPr id="4" name="Group 3">
            <a:extLst>
              <a:ext uri="{FF2B5EF4-FFF2-40B4-BE49-F238E27FC236}">
                <a16:creationId xmlns:a16="http://schemas.microsoft.com/office/drawing/2014/main" id="{82A91208-C260-CA43-5094-B3E47AC70BC8}"/>
              </a:ext>
            </a:extLst>
          </p:cNvPr>
          <p:cNvGrpSpPr/>
          <p:nvPr/>
        </p:nvGrpSpPr>
        <p:grpSpPr>
          <a:xfrm>
            <a:off x="656952" y="2414032"/>
            <a:ext cx="6380620" cy="2029936"/>
            <a:chOff x="603558" y="2450149"/>
            <a:chExt cx="6380620" cy="2029936"/>
          </a:xfrm>
          <a:solidFill>
            <a:srgbClr val="336699"/>
          </a:solidFill>
        </p:grpSpPr>
        <p:cxnSp>
          <p:nvCxnSpPr>
            <p:cNvPr id="7" name="Straight Connector 6">
              <a:extLst>
                <a:ext uri="{FF2B5EF4-FFF2-40B4-BE49-F238E27FC236}">
                  <a16:creationId xmlns:a16="http://schemas.microsoft.com/office/drawing/2014/main" id="{29B83496-CAD2-1077-C78D-3C3431F400FE}"/>
                </a:ext>
              </a:extLst>
            </p:cNvPr>
            <p:cNvCxnSpPr>
              <a:cxnSpLocks/>
              <a:stCxn id="8" idx="2"/>
            </p:cNvCxnSpPr>
            <p:nvPr/>
          </p:nvCxnSpPr>
          <p:spPr>
            <a:xfrm>
              <a:off x="603558" y="3460722"/>
              <a:ext cx="6357760" cy="0"/>
            </a:xfrm>
            <a:prstGeom prst="line">
              <a:avLst/>
            </a:prstGeom>
            <a:grpFill/>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lowchart: Connector 7">
              <a:extLst>
                <a:ext uri="{FF2B5EF4-FFF2-40B4-BE49-F238E27FC236}">
                  <a16:creationId xmlns:a16="http://schemas.microsoft.com/office/drawing/2014/main" id="{293DF137-AE51-651E-94A7-1ECC47CB7FDE}"/>
                </a:ext>
              </a:extLst>
            </p:cNvPr>
            <p:cNvSpPr/>
            <p:nvPr/>
          </p:nvSpPr>
          <p:spPr>
            <a:xfrm>
              <a:off x="603558" y="2450149"/>
              <a:ext cx="2022825" cy="2021146"/>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Program Outcomes</a:t>
              </a:r>
            </a:p>
          </p:txBody>
        </p:sp>
        <p:sp>
          <p:nvSpPr>
            <p:cNvPr id="17" name="Flowchart: Connector 16">
              <a:extLst>
                <a:ext uri="{FF2B5EF4-FFF2-40B4-BE49-F238E27FC236}">
                  <a16:creationId xmlns:a16="http://schemas.microsoft.com/office/drawing/2014/main" id="{757BC03C-5198-40E7-1075-1149A3D10732}"/>
                </a:ext>
              </a:extLst>
            </p:cNvPr>
            <p:cNvSpPr/>
            <p:nvPr/>
          </p:nvSpPr>
          <p:spPr>
            <a:xfrm>
              <a:off x="2782368" y="2458939"/>
              <a:ext cx="2022825" cy="2021146"/>
            </a:xfrm>
            <a:prstGeom prst="flowChartConnector">
              <a:avLst/>
            </a:prstGeom>
            <a:solidFill>
              <a:srgbClr val="007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Program Assessment</a:t>
              </a:r>
            </a:p>
          </p:txBody>
        </p:sp>
        <p:sp>
          <p:nvSpPr>
            <p:cNvPr id="18" name="Flowchart: Connector 17">
              <a:extLst>
                <a:ext uri="{FF2B5EF4-FFF2-40B4-BE49-F238E27FC236}">
                  <a16:creationId xmlns:a16="http://schemas.microsoft.com/office/drawing/2014/main" id="{1EE51114-B7DA-31B5-E463-755B22234D95}"/>
                </a:ext>
              </a:extLst>
            </p:cNvPr>
            <p:cNvSpPr/>
            <p:nvPr/>
          </p:nvSpPr>
          <p:spPr>
            <a:xfrm>
              <a:off x="4961353" y="2453255"/>
              <a:ext cx="2022825" cy="2021146"/>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Program Review</a:t>
              </a:r>
            </a:p>
          </p:txBody>
        </p:sp>
      </p:grpSp>
      <p:cxnSp>
        <p:nvCxnSpPr>
          <p:cNvPr id="42" name="Straight Connector 41">
            <a:extLst>
              <a:ext uri="{FF2B5EF4-FFF2-40B4-BE49-F238E27FC236}">
                <a16:creationId xmlns:a16="http://schemas.microsoft.com/office/drawing/2014/main" id="{06025171-6006-212C-93AB-6A635EB20B97}"/>
              </a:ext>
            </a:extLst>
          </p:cNvPr>
          <p:cNvCxnSpPr>
            <a:cxnSpLocks/>
            <a:stCxn id="18" idx="6"/>
            <a:endCxn id="28" idx="2"/>
          </p:cNvCxnSpPr>
          <p:nvPr/>
        </p:nvCxnSpPr>
        <p:spPr>
          <a:xfrm>
            <a:off x="7037572" y="3427711"/>
            <a:ext cx="1307167" cy="13976"/>
          </a:xfrm>
          <a:prstGeom prst="line">
            <a:avLst/>
          </a:prstGeom>
          <a:ln w="762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a:extLst>
              <a:ext uri="{FF2B5EF4-FFF2-40B4-BE49-F238E27FC236}">
                <a16:creationId xmlns:a16="http://schemas.microsoft.com/office/drawing/2014/main" id="{469A1954-0152-7B2B-7B55-B0841FCCCEF1}"/>
              </a:ext>
            </a:extLst>
          </p:cNvPr>
          <p:cNvCxnSpPr>
            <a:cxnSpLocks/>
            <a:stCxn id="18" idx="6"/>
            <a:endCxn id="34" idx="2"/>
          </p:cNvCxnSpPr>
          <p:nvPr/>
        </p:nvCxnSpPr>
        <p:spPr>
          <a:xfrm>
            <a:off x="7037572" y="3427711"/>
            <a:ext cx="2292574" cy="1465237"/>
          </a:xfrm>
          <a:prstGeom prst="line">
            <a:avLst/>
          </a:prstGeom>
          <a:ln w="5715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a:extLst>
              <a:ext uri="{FF2B5EF4-FFF2-40B4-BE49-F238E27FC236}">
                <a16:creationId xmlns:a16="http://schemas.microsoft.com/office/drawing/2014/main" id="{11B61F4A-690B-4011-DF95-16DFA5FC3763}"/>
              </a:ext>
            </a:extLst>
          </p:cNvPr>
          <p:cNvSpPr>
            <a:spLocks noGrp="1"/>
          </p:cNvSpPr>
          <p:nvPr>
            <p:ph type="dt" sz="half" idx="10"/>
          </p:nvPr>
        </p:nvSpPr>
        <p:spPr/>
        <p:txBody>
          <a:bodyPr/>
          <a:lstStyle/>
          <a:p>
            <a:r>
              <a:rPr lang="en-US"/>
              <a:t>1/17/2023</a:t>
            </a:r>
          </a:p>
        </p:txBody>
      </p:sp>
      <p:sp>
        <p:nvSpPr>
          <p:cNvPr id="9" name="Slide Number Placeholder 8">
            <a:extLst>
              <a:ext uri="{FF2B5EF4-FFF2-40B4-BE49-F238E27FC236}">
                <a16:creationId xmlns:a16="http://schemas.microsoft.com/office/drawing/2014/main" id="{DCF82F42-C342-44E9-AB50-60F5EE2E198F}"/>
              </a:ext>
            </a:extLst>
          </p:cNvPr>
          <p:cNvSpPr>
            <a:spLocks noGrp="1"/>
          </p:cNvSpPr>
          <p:nvPr>
            <p:ph type="sldNum" sz="quarter" idx="12"/>
          </p:nvPr>
        </p:nvSpPr>
        <p:spPr/>
        <p:txBody>
          <a:bodyPr/>
          <a:lstStyle/>
          <a:p>
            <a:fld id="{C5FC9873-D341-4C9A-940F-E7DFE5B0369F}" type="slidenum">
              <a:rPr lang="en-US" smtClean="0"/>
              <a:t>53</a:t>
            </a:fld>
            <a:endParaRPr lang="en-US"/>
          </a:p>
        </p:txBody>
      </p:sp>
    </p:spTree>
    <p:extLst>
      <p:ext uri="{BB962C8B-B14F-4D97-AF65-F5344CB8AC3E}">
        <p14:creationId xmlns:p14="http://schemas.microsoft.com/office/powerpoint/2010/main" val="250394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5738E-ADED-099D-C1B9-EF2A3155A2AB}"/>
              </a:ext>
            </a:extLst>
          </p:cNvPr>
          <p:cNvSpPr>
            <a:spLocks noGrp="1"/>
          </p:cNvSpPr>
          <p:nvPr>
            <p:ph type="dt" sz="half" idx="10"/>
          </p:nvPr>
        </p:nvSpPr>
        <p:spPr/>
        <p:txBody>
          <a:bodyPr/>
          <a:lstStyle/>
          <a:p>
            <a:r>
              <a:rPr lang="en-US"/>
              <a:t>1/17/2023</a:t>
            </a:r>
          </a:p>
        </p:txBody>
      </p:sp>
      <p:sp>
        <p:nvSpPr>
          <p:cNvPr id="3" name="Slide Number Placeholder 2">
            <a:extLst>
              <a:ext uri="{FF2B5EF4-FFF2-40B4-BE49-F238E27FC236}">
                <a16:creationId xmlns:a16="http://schemas.microsoft.com/office/drawing/2014/main" id="{39A9F5A5-A96C-A2B8-64F2-E6C843D5C912}"/>
              </a:ext>
            </a:extLst>
          </p:cNvPr>
          <p:cNvSpPr>
            <a:spLocks noGrp="1"/>
          </p:cNvSpPr>
          <p:nvPr>
            <p:ph type="sldNum" sz="quarter" idx="12"/>
          </p:nvPr>
        </p:nvSpPr>
        <p:spPr/>
        <p:txBody>
          <a:bodyPr/>
          <a:lstStyle/>
          <a:p>
            <a:fld id="{C5FC9873-D341-4C9A-940F-E7DFE5B0369F}" type="slidenum">
              <a:rPr lang="en-US" smtClean="0"/>
              <a:t>54</a:t>
            </a:fld>
            <a:endParaRPr lang="en-US"/>
          </a:p>
        </p:txBody>
      </p:sp>
      <p:sp>
        <p:nvSpPr>
          <p:cNvPr id="4" name="TextBox 3">
            <a:extLst>
              <a:ext uri="{FF2B5EF4-FFF2-40B4-BE49-F238E27FC236}">
                <a16:creationId xmlns:a16="http://schemas.microsoft.com/office/drawing/2014/main" id="{EAAE278F-2C2F-D547-499C-D383931932AB}"/>
              </a:ext>
            </a:extLst>
          </p:cNvPr>
          <p:cNvSpPr txBox="1"/>
          <p:nvPr/>
        </p:nvSpPr>
        <p:spPr>
          <a:xfrm>
            <a:off x="932873" y="1131454"/>
            <a:ext cx="8483600" cy="923330"/>
          </a:xfrm>
          <a:prstGeom prst="rect">
            <a:avLst/>
          </a:prstGeom>
          <a:noFill/>
        </p:spPr>
        <p:txBody>
          <a:bodyPr wrap="square" rtlCol="0">
            <a:spAutoFit/>
          </a:bodyPr>
          <a:lstStyle/>
          <a:p>
            <a:r>
              <a:rPr lang="en-US" b="1" dirty="0"/>
              <a:t>References</a:t>
            </a:r>
          </a:p>
          <a:p>
            <a:endParaRPr lang="en-US" dirty="0"/>
          </a:p>
          <a:p>
            <a:r>
              <a:rPr lang="en-US" dirty="0"/>
              <a:t>Walvoord, B. (2010). Assessment clear and simple. Jossey Bass, CA.</a:t>
            </a:r>
          </a:p>
        </p:txBody>
      </p:sp>
    </p:spTree>
    <p:extLst>
      <p:ext uri="{BB962C8B-B14F-4D97-AF65-F5344CB8AC3E}">
        <p14:creationId xmlns:p14="http://schemas.microsoft.com/office/powerpoint/2010/main" val="1222766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arison stats">
            <a:extLst>
              <a:ext uri="{FF2B5EF4-FFF2-40B4-BE49-F238E27FC236}">
                <a16:creationId xmlns:a16="http://schemas.microsoft.com/office/drawing/2014/main" id="{03BAA822-3F32-6865-AE0B-D806C48EB502}"/>
              </a:ext>
            </a:extLst>
          </p:cNvPr>
          <p:cNvPicPr>
            <a:picLocks noChangeAspect="1"/>
          </p:cNvPicPr>
          <p:nvPr/>
        </p:nvPicPr>
        <p:blipFill>
          <a:blip r:embed="rId2"/>
          <a:stretch>
            <a:fillRect/>
          </a:stretch>
        </p:blipFill>
        <p:spPr>
          <a:xfrm>
            <a:off x="902469" y="3429000"/>
            <a:ext cx="10250145" cy="1617943"/>
          </a:xfrm>
          <a:prstGeom prst="rect">
            <a:avLst/>
          </a:prstGeom>
        </p:spPr>
      </p:pic>
      <p:pic>
        <p:nvPicPr>
          <p:cNvPr id="2" name="Picture 1" descr="Comparison stats">
            <a:extLst>
              <a:ext uri="{FF2B5EF4-FFF2-40B4-BE49-F238E27FC236}">
                <a16:creationId xmlns:a16="http://schemas.microsoft.com/office/drawing/2014/main" id="{3EB97D17-0D31-F324-A826-51ED1B31E945}"/>
              </a:ext>
            </a:extLst>
          </p:cNvPr>
          <p:cNvPicPr>
            <a:picLocks noChangeAspect="1"/>
          </p:cNvPicPr>
          <p:nvPr/>
        </p:nvPicPr>
        <p:blipFill rotWithShape="1">
          <a:blip r:embed="rId3"/>
          <a:srcRect r="519" b="82836"/>
          <a:stretch/>
        </p:blipFill>
        <p:spPr>
          <a:xfrm>
            <a:off x="1812792" y="1979682"/>
            <a:ext cx="8183008" cy="1313688"/>
          </a:xfrm>
          <a:prstGeom prst="rect">
            <a:avLst/>
          </a:prstGeom>
        </p:spPr>
      </p:pic>
      <p:sp>
        <p:nvSpPr>
          <p:cNvPr id="4" name="TextBox 3">
            <a:extLst>
              <a:ext uri="{FF2B5EF4-FFF2-40B4-BE49-F238E27FC236}">
                <a16:creationId xmlns:a16="http://schemas.microsoft.com/office/drawing/2014/main" id="{3DB3D607-B067-C415-070D-77B87A940904}"/>
              </a:ext>
            </a:extLst>
          </p:cNvPr>
          <p:cNvSpPr txBox="1"/>
          <p:nvPr/>
        </p:nvSpPr>
        <p:spPr>
          <a:xfrm>
            <a:off x="4143470" y="5182573"/>
            <a:ext cx="7164887" cy="276999"/>
          </a:xfrm>
          <a:prstGeom prst="rect">
            <a:avLst/>
          </a:prstGeom>
          <a:noFill/>
        </p:spPr>
        <p:txBody>
          <a:bodyPr wrap="square" rtlCol="0">
            <a:spAutoFit/>
          </a:bodyPr>
          <a:lstStyle/>
          <a:p>
            <a:r>
              <a:rPr lang="en-US" sz="1200" dirty="0"/>
              <a:t>Source. College Navigator, https://nces.ed.gov/collegenavigator/</a:t>
            </a:r>
          </a:p>
        </p:txBody>
      </p:sp>
      <p:sp>
        <p:nvSpPr>
          <p:cNvPr id="7" name="TextBox 6">
            <a:extLst>
              <a:ext uri="{FF2B5EF4-FFF2-40B4-BE49-F238E27FC236}">
                <a16:creationId xmlns:a16="http://schemas.microsoft.com/office/drawing/2014/main" id="{EB23DB8A-BA8D-4AF2-870A-1A8D6CB3E301}"/>
              </a:ext>
            </a:extLst>
          </p:cNvPr>
          <p:cNvSpPr txBox="1"/>
          <p:nvPr/>
        </p:nvSpPr>
        <p:spPr>
          <a:xfrm>
            <a:off x="3073121" y="1276249"/>
            <a:ext cx="6045758" cy="523220"/>
          </a:xfrm>
          <a:prstGeom prst="rect">
            <a:avLst/>
          </a:prstGeom>
          <a:noFill/>
        </p:spPr>
        <p:txBody>
          <a:bodyPr wrap="none" rtlCol="0">
            <a:spAutoFit/>
          </a:bodyPr>
          <a:lstStyle/>
          <a:p>
            <a:r>
              <a:rPr lang="en-US" sz="2800" b="1" dirty="0"/>
              <a:t>Kutztown and BSU are Peer Institutions</a:t>
            </a:r>
          </a:p>
        </p:txBody>
      </p:sp>
      <p:sp>
        <p:nvSpPr>
          <p:cNvPr id="8" name="TextBox 7">
            <a:extLst>
              <a:ext uri="{FF2B5EF4-FFF2-40B4-BE49-F238E27FC236}">
                <a16:creationId xmlns:a16="http://schemas.microsoft.com/office/drawing/2014/main" id="{FA64A7B9-5E3B-6FF8-B50F-81BC97938988}"/>
              </a:ext>
            </a:extLst>
          </p:cNvPr>
          <p:cNvSpPr txBox="1"/>
          <p:nvPr/>
        </p:nvSpPr>
        <p:spPr>
          <a:xfrm>
            <a:off x="291852" y="250235"/>
            <a:ext cx="5853639"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Overview</a:t>
            </a:r>
          </a:p>
        </p:txBody>
      </p:sp>
      <p:sp>
        <p:nvSpPr>
          <p:cNvPr id="9" name="Date Placeholder 8">
            <a:extLst>
              <a:ext uri="{FF2B5EF4-FFF2-40B4-BE49-F238E27FC236}">
                <a16:creationId xmlns:a16="http://schemas.microsoft.com/office/drawing/2014/main" id="{42882D7A-2587-39F9-FE3F-40A76C9F7599}"/>
              </a:ext>
            </a:extLst>
          </p:cNvPr>
          <p:cNvSpPr>
            <a:spLocks noGrp="1"/>
          </p:cNvSpPr>
          <p:nvPr>
            <p:ph type="dt" sz="half" idx="10"/>
          </p:nvPr>
        </p:nvSpPr>
        <p:spPr/>
        <p:txBody>
          <a:bodyPr/>
          <a:lstStyle/>
          <a:p>
            <a:r>
              <a:rPr lang="en-US"/>
              <a:t>1/17/2023</a:t>
            </a:r>
          </a:p>
        </p:txBody>
      </p:sp>
      <p:sp>
        <p:nvSpPr>
          <p:cNvPr id="10" name="Slide Number Placeholder 9">
            <a:extLst>
              <a:ext uri="{FF2B5EF4-FFF2-40B4-BE49-F238E27FC236}">
                <a16:creationId xmlns:a16="http://schemas.microsoft.com/office/drawing/2014/main" id="{21915339-DED5-EE3C-938A-A72480AE7CC8}"/>
              </a:ext>
            </a:extLst>
          </p:cNvPr>
          <p:cNvSpPr>
            <a:spLocks noGrp="1"/>
          </p:cNvSpPr>
          <p:nvPr>
            <p:ph type="sldNum" sz="quarter" idx="12"/>
          </p:nvPr>
        </p:nvSpPr>
        <p:spPr/>
        <p:txBody>
          <a:bodyPr/>
          <a:lstStyle/>
          <a:p>
            <a:fld id="{C5FC9873-D341-4C9A-940F-E7DFE5B0369F}" type="slidenum">
              <a:rPr lang="en-US" smtClean="0"/>
              <a:t>6</a:t>
            </a:fld>
            <a:endParaRPr lang="en-US"/>
          </a:p>
        </p:txBody>
      </p:sp>
    </p:spTree>
    <p:extLst>
      <p:ext uri="{BB962C8B-B14F-4D97-AF65-F5344CB8AC3E}">
        <p14:creationId xmlns:p14="http://schemas.microsoft.com/office/powerpoint/2010/main" val="406221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rison stats">
            <a:extLst>
              <a:ext uri="{FF2B5EF4-FFF2-40B4-BE49-F238E27FC236}">
                <a16:creationId xmlns:a16="http://schemas.microsoft.com/office/drawing/2014/main" id="{EC16242D-E05D-5ACC-A58A-FE5A20EDE4BD}"/>
              </a:ext>
            </a:extLst>
          </p:cNvPr>
          <p:cNvPicPr>
            <a:picLocks noChangeAspect="1"/>
          </p:cNvPicPr>
          <p:nvPr/>
        </p:nvPicPr>
        <p:blipFill rotWithShape="1">
          <a:blip r:embed="rId2"/>
          <a:srcRect l="646" r="3422" b="2"/>
          <a:stretch/>
        </p:blipFill>
        <p:spPr>
          <a:xfrm>
            <a:off x="645460" y="1123526"/>
            <a:ext cx="4807910" cy="5220509"/>
          </a:xfrm>
          <a:prstGeom prst="rect">
            <a:avLst/>
          </a:prstGeom>
        </p:spPr>
      </p:pic>
      <p:pic>
        <p:nvPicPr>
          <p:cNvPr id="7" name="Picture 6" descr="Comparison stats">
            <a:extLst>
              <a:ext uri="{FF2B5EF4-FFF2-40B4-BE49-F238E27FC236}">
                <a16:creationId xmlns:a16="http://schemas.microsoft.com/office/drawing/2014/main" id="{7F993B0B-A827-116D-9BAB-97FEA5125436}"/>
              </a:ext>
            </a:extLst>
          </p:cNvPr>
          <p:cNvPicPr>
            <a:picLocks noChangeAspect="1"/>
          </p:cNvPicPr>
          <p:nvPr/>
        </p:nvPicPr>
        <p:blipFill rotWithShape="1">
          <a:blip r:embed="rId3"/>
          <a:srcRect r="1765" b="2"/>
          <a:stretch/>
        </p:blipFill>
        <p:spPr>
          <a:xfrm>
            <a:off x="6171553" y="1123526"/>
            <a:ext cx="4807942" cy="5220509"/>
          </a:xfrm>
          <a:prstGeom prst="rect">
            <a:avLst/>
          </a:prstGeom>
        </p:spPr>
      </p:pic>
      <p:sp>
        <p:nvSpPr>
          <p:cNvPr id="8" name="TextBox 7">
            <a:extLst>
              <a:ext uri="{FF2B5EF4-FFF2-40B4-BE49-F238E27FC236}">
                <a16:creationId xmlns:a16="http://schemas.microsoft.com/office/drawing/2014/main" id="{47713745-B410-A479-42B4-8CDF1875BD6F}"/>
              </a:ext>
            </a:extLst>
          </p:cNvPr>
          <p:cNvSpPr txBox="1"/>
          <p:nvPr/>
        </p:nvSpPr>
        <p:spPr>
          <a:xfrm>
            <a:off x="2506010" y="629994"/>
            <a:ext cx="2710169"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Kutztown</a:t>
            </a:r>
          </a:p>
        </p:txBody>
      </p:sp>
      <p:sp>
        <p:nvSpPr>
          <p:cNvPr id="9" name="TextBox 8">
            <a:extLst>
              <a:ext uri="{FF2B5EF4-FFF2-40B4-BE49-F238E27FC236}">
                <a16:creationId xmlns:a16="http://schemas.microsoft.com/office/drawing/2014/main" id="{27138C93-ED60-03F7-85D6-3BFF29C6E4A4}"/>
              </a:ext>
            </a:extLst>
          </p:cNvPr>
          <p:cNvSpPr txBox="1"/>
          <p:nvPr/>
        </p:nvSpPr>
        <p:spPr>
          <a:xfrm>
            <a:off x="8254652" y="629994"/>
            <a:ext cx="2774731"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BSU</a:t>
            </a:r>
          </a:p>
        </p:txBody>
      </p:sp>
      <p:sp>
        <p:nvSpPr>
          <p:cNvPr id="2" name="TextBox 1">
            <a:extLst>
              <a:ext uri="{FF2B5EF4-FFF2-40B4-BE49-F238E27FC236}">
                <a16:creationId xmlns:a16="http://schemas.microsoft.com/office/drawing/2014/main" id="{276F199D-8041-87EA-9E3A-64BA58D8475E}"/>
              </a:ext>
            </a:extLst>
          </p:cNvPr>
          <p:cNvSpPr txBox="1"/>
          <p:nvPr/>
        </p:nvSpPr>
        <p:spPr>
          <a:xfrm>
            <a:off x="3925871" y="6468235"/>
            <a:ext cx="7164887" cy="276999"/>
          </a:xfrm>
          <a:prstGeom prst="rect">
            <a:avLst/>
          </a:prstGeom>
          <a:noFill/>
        </p:spPr>
        <p:txBody>
          <a:bodyPr wrap="square" rtlCol="0">
            <a:spAutoFit/>
          </a:bodyPr>
          <a:lstStyle/>
          <a:p>
            <a:r>
              <a:rPr lang="en-US" sz="1200" dirty="0">
                <a:solidFill>
                  <a:schemeClr val="bg1"/>
                </a:solidFill>
              </a:rPr>
              <a:t>Source. College Navigator, https://nces.ed.gov/collegenavigator/</a:t>
            </a:r>
          </a:p>
        </p:txBody>
      </p:sp>
      <p:sp>
        <p:nvSpPr>
          <p:cNvPr id="5" name="TextBox 4">
            <a:extLst>
              <a:ext uri="{FF2B5EF4-FFF2-40B4-BE49-F238E27FC236}">
                <a16:creationId xmlns:a16="http://schemas.microsoft.com/office/drawing/2014/main" id="{5E49DB5A-B991-5622-5A29-D326336D9F35}"/>
              </a:ext>
            </a:extLst>
          </p:cNvPr>
          <p:cNvSpPr txBox="1"/>
          <p:nvPr/>
        </p:nvSpPr>
        <p:spPr>
          <a:xfrm>
            <a:off x="291852" y="250235"/>
            <a:ext cx="5853639"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Overview</a:t>
            </a:r>
          </a:p>
        </p:txBody>
      </p:sp>
      <p:sp>
        <p:nvSpPr>
          <p:cNvPr id="6" name="Date Placeholder 5">
            <a:extLst>
              <a:ext uri="{FF2B5EF4-FFF2-40B4-BE49-F238E27FC236}">
                <a16:creationId xmlns:a16="http://schemas.microsoft.com/office/drawing/2014/main" id="{CBEAAEF5-200A-EB61-C6BB-12CF4C4D97D1}"/>
              </a:ext>
            </a:extLst>
          </p:cNvPr>
          <p:cNvSpPr>
            <a:spLocks noGrp="1"/>
          </p:cNvSpPr>
          <p:nvPr>
            <p:ph type="dt" sz="half" idx="10"/>
          </p:nvPr>
        </p:nvSpPr>
        <p:spPr/>
        <p:txBody>
          <a:bodyPr/>
          <a:lstStyle/>
          <a:p>
            <a:r>
              <a:rPr lang="en-US"/>
              <a:t>1/17/2023</a:t>
            </a:r>
          </a:p>
        </p:txBody>
      </p:sp>
      <p:sp>
        <p:nvSpPr>
          <p:cNvPr id="10" name="Slide Number Placeholder 9">
            <a:extLst>
              <a:ext uri="{FF2B5EF4-FFF2-40B4-BE49-F238E27FC236}">
                <a16:creationId xmlns:a16="http://schemas.microsoft.com/office/drawing/2014/main" id="{118A6EC1-0F26-82CD-F03E-683A3EE92D67}"/>
              </a:ext>
            </a:extLst>
          </p:cNvPr>
          <p:cNvSpPr>
            <a:spLocks noGrp="1"/>
          </p:cNvSpPr>
          <p:nvPr>
            <p:ph type="sldNum" sz="quarter" idx="12"/>
          </p:nvPr>
        </p:nvSpPr>
        <p:spPr/>
        <p:txBody>
          <a:bodyPr/>
          <a:lstStyle/>
          <a:p>
            <a:fld id="{C5FC9873-D341-4C9A-940F-E7DFE5B0369F}" type="slidenum">
              <a:rPr lang="en-US" smtClean="0"/>
              <a:t>7</a:t>
            </a:fld>
            <a:endParaRPr lang="en-US"/>
          </a:p>
        </p:txBody>
      </p:sp>
    </p:spTree>
    <p:extLst>
      <p:ext uri="{BB962C8B-B14F-4D97-AF65-F5344CB8AC3E}">
        <p14:creationId xmlns:p14="http://schemas.microsoft.com/office/powerpoint/2010/main" val="403624132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parison stats">
            <a:extLst>
              <a:ext uri="{FF2B5EF4-FFF2-40B4-BE49-F238E27FC236}">
                <a16:creationId xmlns:a16="http://schemas.microsoft.com/office/drawing/2014/main" id="{E558216B-A431-F272-FE99-49ACC7D9A1CC}"/>
              </a:ext>
            </a:extLst>
          </p:cNvPr>
          <p:cNvPicPr>
            <a:picLocks noChangeAspect="1"/>
          </p:cNvPicPr>
          <p:nvPr/>
        </p:nvPicPr>
        <p:blipFill>
          <a:blip r:embed="rId2"/>
          <a:stretch>
            <a:fillRect/>
          </a:stretch>
        </p:blipFill>
        <p:spPr>
          <a:xfrm>
            <a:off x="306897" y="2060230"/>
            <a:ext cx="5789103" cy="2402477"/>
          </a:xfrm>
          <a:prstGeom prst="rect">
            <a:avLst/>
          </a:prstGeom>
        </p:spPr>
      </p:pic>
      <p:pic>
        <p:nvPicPr>
          <p:cNvPr id="7" name="Picture 6" descr="Comparison stats">
            <a:extLst>
              <a:ext uri="{FF2B5EF4-FFF2-40B4-BE49-F238E27FC236}">
                <a16:creationId xmlns:a16="http://schemas.microsoft.com/office/drawing/2014/main" id="{473528FB-269D-B849-4320-39AABA606648}"/>
              </a:ext>
            </a:extLst>
          </p:cNvPr>
          <p:cNvPicPr>
            <a:picLocks noChangeAspect="1"/>
          </p:cNvPicPr>
          <p:nvPr/>
        </p:nvPicPr>
        <p:blipFill>
          <a:blip r:embed="rId3"/>
          <a:stretch>
            <a:fillRect/>
          </a:stretch>
        </p:blipFill>
        <p:spPr>
          <a:xfrm>
            <a:off x="6414937" y="2035782"/>
            <a:ext cx="5610742" cy="2454699"/>
          </a:xfrm>
          <a:prstGeom prst="rect">
            <a:avLst/>
          </a:prstGeom>
        </p:spPr>
      </p:pic>
      <p:sp>
        <p:nvSpPr>
          <p:cNvPr id="8" name="TextBox 7">
            <a:extLst>
              <a:ext uri="{FF2B5EF4-FFF2-40B4-BE49-F238E27FC236}">
                <a16:creationId xmlns:a16="http://schemas.microsoft.com/office/drawing/2014/main" id="{276DB74C-FE53-987E-BD0A-EBCCD088AEED}"/>
              </a:ext>
            </a:extLst>
          </p:cNvPr>
          <p:cNvSpPr txBox="1"/>
          <p:nvPr/>
        </p:nvSpPr>
        <p:spPr>
          <a:xfrm>
            <a:off x="2887114" y="1666450"/>
            <a:ext cx="2774731"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Kutztown</a:t>
            </a:r>
          </a:p>
        </p:txBody>
      </p:sp>
      <p:sp>
        <p:nvSpPr>
          <p:cNvPr id="9" name="TextBox 8">
            <a:extLst>
              <a:ext uri="{FF2B5EF4-FFF2-40B4-BE49-F238E27FC236}">
                <a16:creationId xmlns:a16="http://schemas.microsoft.com/office/drawing/2014/main" id="{2F619BDE-E876-11A3-648A-01FBF8509037}"/>
              </a:ext>
            </a:extLst>
          </p:cNvPr>
          <p:cNvSpPr txBox="1"/>
          <p:nvPr/>
        </p:nvSpPr>
        <p:spPr>
          <a:xfrm>
            <a:off x="8860111" y="1611086"/>
            <a:ext cx="2774731"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BSU</a:t>
            </a:r>
          </a:p>
        </p:txBody>
      </p:sp>
      <p:sp>
        <p:nvSpPr>
          <p:cNvPr id="2" name="TextBox 1">
            <a:extLst>
              <a:ext uri="{FF2B5EF4-FFF2-40B4-BE49-F238E27FC236}">
                <a16:creationId xmlns:a16="http://schemas.microsoft.com/office/drawing/2014/main" id="{A3C58DD4-0610-3A3B-076A-6A3D09BFE2E1}"/>
              </a:ext>
            </a:extLst>
          </p:cNvPr>
          <p:cNvSpPr txBox="1"/>
          <p:nvPr/>
        </p:nvSpPr>
        <p:spPr>
          <a:xfrm>
            <a:off x="4469955" y="4733945"/>
            <a:ext cx="7164887" cy="261610"/>
          </a:xfrm>
          <a:prstGeom prst="rect">
            <a:avLst/>
          </a:prstGeom>
          <a:noFill/>
        </p:spPr>
        <p:txBody>
          <a:bodyPr wrap="square" rtlCol="0">
            <a:spAutoFit/>
          </a:bodyPr>
          <a:lstStyle/>
          <a:p>
            <a:r>
              <a:rPr lang="en-US" sz="1100" dirty="0">
                <a:solidFill>
                  <a:schemeClr val="bg1"/>
                </a:solidFill>
              </a:rPr>
              <a:t>Source. College Navigator, https://nces.ed.gov/collegenavigator/</a:t>
            </a:r>
          </a:p>
        </p:txBody>
      </p:sp>
      <p:sp>
        <p:nvSpPr>
          <p:cNvPr id="4" name="TextBox 3">
            <a:extLst>
              <a:ext uri="{FF2B5EF4-FFF2-40B4-BE49-F238E27FC236}">
                <a16:creationId xmlns:a16="http://schemas.microsoft.com/office/drawing/2014/main" id="{266D89AD-77CE-4A1B-E37D-4251626DE396}"/>
              </a:ext>
            </a:extLst>
          </p:cNvPr>
          <p:cNvSpPr txBox="1"/>
          <p:nvPr/>
        </p:nvSpPr>
        <p:spPr>
          <a:xfrm>
            <a:off x="291852" y="250235"/>
            <a:ext cx="5853639"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Overview</a:t>
            </a:r>
          </a:p>
        </p:txBody>
      </p:sp>
      <p:sp>
        <p:nvSpPr>
          <p:cNvPr id="5" name="Date Placeholder 4">
            <a:extLst>
              <a:ext uri="{FF2B5EF4-FFF2-40B4-BE49-F238E27FC236}">
                <a16:creationId xmlns:a16="http://schemas.microsoft.com/office/drawing/2014/main" id="{4C390A8E-2863-4786-6BB5-004ADE9FD5C0}"/>
              </a:ext>
            </a:extLst>
          </p:cNvPr>
          <p:cNvSpPr>
            <a:spLocks noGrp="1"/>
          </p:cNvSpPr>
          <p:nvPr>
            <p:ph type="dt" sz="half" idx="10"/>
          </p:nvPr>
        </p:nvSpPr>
        <p:spPr/>
        <p:txBody>
          <a:bodyPr/>
          <a:lstStyle/>
          <a:p>
            <a:r>
              <a:rPr lang="en-US"/>
              <a:t>1/17/2023</a:t>
            </a:r>
          </a:p>
        </p:txBody>
      </p:sp>
      <p:sp>
        <p:nvSpPr>
          <p:cNvPr id="10" name="Slide Number Placeholder 9">
            <a:extLst>
              <a:ext uri="{FF2B5EF4-FFF2-40B4-BE49-F238E27FC236}">
                <a16:creationId xmlns:a16="http://schemas.microsoft.com/office/drawing/2014/main" id="{38BBDD80-1C3A-2DFF-6730-42BE117C21BA}"/>
              </a:ext>
            </a:extLst>
          </p:cNvPr>
          <p:cNvSpPr>
            <a:spLocks noGrp="1"/>
          </p:cNvSpPr>
          <p:nvPr>
            <p:ph type="sldNum" sz="quarter" idx="12"/>
          </p:nvPr>
        </p:nvSpPr>
        <p:spPr/>
        <p:txBody>
          <a:bodyPr/>
          <a:lstStyle/>
          <a:p>
            <a:fld id="{C5FC9873-D341-4C9A-940F-E7DFE5B0369F}" type="slidenum">
              <a:rPr lang="en-US" smtClean="0"/>
              <a:t>8</a:t>
            </a:fld>
            <a:endParaRPr lang="en-US"/>
          </a:p>
        </p:txBody>
      </p:sp>
    </p:spTree>
    <p:extLst>
      <p:ext uri="{BB962C8B-B14F-4D97-AF65-F5344CB8AC3E}">
        <p14:creationId xmlns:p14="http://schemas.microsoft.com/office/powerpoint/2010/main" val="78169459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13709-826A-35C1-8185-D3211B6C5517}"/>
              </a:ext>
            </a:extLst>
          </p:cNvPr>
          <p:cNvSpPr txBox="1"/>
          <p:nvPr/>
        </p:nvSpPr>
        <p:spPr>
          <a:xfrm>
            <a:off x="3096501" y="3099186"/>
            <a:ext cx="10391385" cy="1046440"/>
          </a:xfrm>
          <a:prstGeom prst="rect">
            <a:avLst/>
          </a:prstGeom>
          <a:noFill/>
        </p:spPr>
        <p:txBody>
          <a:bodyPr wrap="square" rtlCol="0">
            <a:spAutoFit/>
          </a:bodyPr>
          <a:lstStyle/>
          <a:p>
            <a:r>
              <a:rPr lang="en-US" sz="4400" b="1" dirty="0">
                <a:latin typeface="Calibri" panose="020F0502020204030204" pitchFamily="34" charset="0"/>
                <a:cs typeface="Calibri" panose="020F0502020204030204" pitchFamily="34" charset="0"/>
              </a:rPr>
              <a:t>Let’s talk about assessment.</a:t>
            </a:r>
            <a:endParaRPr lang="en-US" sz="44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8A8A2F7D-48AC-A906-86AD-7A8EEC6F3B7F}"/>
              </a:ext>
            </a:extLst>
          </p:cNvPr>
          <p:cNvSpPr>
            <a:spLocks noGrp="1"/>
          </p:cNvSpPr>
          <p:nvPr>
            <p:ph type="dt" sz="half" idx="10"/>
          </p:nvPr>
        </p:nvSpPr>
        <p:spPr/>
        <p:txBody>
          <a:bodyPr/>
          <a:lstStyle/>
          <a:p>
            <a:r>
              <a:rPr lang="en-US"/>
              <a:t>1/17/2023</a:t>
            </a:r>
          </a:p>
        </p:txBody>
      </p:sp>
      <p:sp>
        <p:nvSpPr>
          <p:cNvPr id="3" name="Slide Number Placeholder 2">
            <a:extLst>
              <a:ext uri="{FF2B5EF4-FFF2-40B4-BE49-F238E27FC236}">
                <a16:creationId xmlns:a16="http://schemas.microsoft.com/office/drawing/2014/main" id="{B8BC577F-7FFE-636A-0937-F6993D1AF665}"/>
              </a:ext>
            </a:extLst>
          </p:cNvPr>
          <p:cNvSpPr>
            <a:spLocks noGrp="1"/>
          </p:cNvSpPr>
          <p:nvPr>
            <p:ph type="sldNum" sz="quarter" idx="12"/>
          </p:nvPr>
        </p:nvSpPr>
        <p:spPr/>
        <p:txBody>
          <a:bodyPr/>
          <a:lstStyle/>
          <a:p>
            <a:fld id="{C5FC9873-D341-4C9A-940F-E7DFE5B0369F}" type="slidenum">
              <a:rPr lang="en-US" smtClean="0"/>
              <a:t>9</a:t>
            </a:fld>
            <a:endParaRPr lang="en-US"/>
          </a:p>
        </p:txBody>
      </p:sp>
    </p:spTree>
    <p:extLst>
      <p:ext uri="{BB962C8B-B14F-4D97-AF65-F5344CB8AC3E}">
        <p14:creationId xmlns:p14="http://schemas.microsoft.com/office/powerpoint/2010/main" val="28332119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61ac4249-3085-4fe1-89d5-fbf26c7085e4"/>
</p:tagLst>
</file>

<file path=ppt/tags/tag2.xml><?xml version="1.0" encoding="utf-8"?>
<p:tagLst xmlns:a="http://schemas.openxmlformats.org/drawingml/2006/main" xmlns:r="http://schemas.openxmlformats.org/officeDocument/2006/relationships" xmlns:p="http://schemas.openxmlformats.org/presentationml/2006/main">
  <p:tag name="__PE_POLL_EMBED_ID" val="7c797eea-ee48-4ff3-91d6-197e89983364"/>
</p:tagLst>
</file>

<file path=ppt/tags/tag3.xml><?xml version="1.0" encoding="utf-8"?>
<p:tagLst xmlns:a="http://schemas.openxmlformats.org/drawingml/2006/main" xmlns:r="http://schemas.openxmlformats.org/officeDocument/2006/relationships" xmlns:p="http://schemas.openxmlformats.org/presentationml/2006/main">
  <p:tag name="__PE_POLL_EMBED_ID" val="5588903b-602e-4c6f-89e7-e0ebae7a2999"/>
</p:tagLst>
</file>

<file path=ppt/tags/tag4.xml><?xml version="1.0" encoding="utf-8"?>
<p:tagLst xmlns:a="http://schemas.openxmlformats.org/drawingml/2006/main" xmlns:r="http://schemas.openxmlformats.org/officeDocument/2006/relationships" xmlns:p="http://schemas.openxmlformats.org/presentationml/2006/main">
  <p:tag name="__PE_POLL_EMBED_ID" val="593b8490-d90a-4677-8192-0e6c77276f0e"/>
</p:tagLst>
</file>

<file path=ppt/tags/tag5.xml><?xml version="1.0" encoding="utf-8"?>
<p:tagLst xmlns:a="http://schemas.openxmlformats.org/drawingml/2006/main" xmlns:r="http://schemas.openxmlformats.org/officeDocument/2006/relationships" xmlns:p="http://schemas.openxmlformats.org/presentationml/2006/main">
  <p:tag name="__PE_POLL_EMBED_ID" val="79910e40-e6d0-4c08-95b7-11d7c7eb90e0"/>
</p:tagLst>
</file>

<file path=ppt/tags/tag6.xml><?xml version="1.0" encoding="utf-8"?>
<p:tagLst xmlns:a="http://schemas.openxmlformats.org/drawingml/2006/main" xmlns:r="http://schemas.openxmlformats.org/officeDocument/2006/relationships" xmlns:p="http://schemas.openxmlformats.org/presentationml/2006/main">
  <p:tag name="__PE_POLL_EMBED_ID" val="b957b197-f57e-4a90-aa44-dd940854c23c"/>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7123</TotalTime>
  <Words>3323</Words>
  <Application>Microsoft Office PowerPoint</Application>
  <PresentationFormat>Widescreen</PresentationFormat>
  <Paragraphs>539</Paragraphs>
  <Slides>54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Calibri Light</vt:lpstr>
      <vt:lpstr>Roboto</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Three 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Chemistry BA/BS - Assessment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MEd. - Assessment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BA - Assessment Strategies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Slotnick, Ruth</dc:creator>
  <cp:lastModifiedBy>French, Bethany</cp:lastModifiedBy>
  <cp:revision>49</cp:revision>
  <dcterms:created xsi:type="dcterms:W3CDTF">2022-11-07T22:09:11Z</dcterms:created>
  <dcterms:modified xsi:type="dcterms:W3CDTF">2023-02-06T19:10:55Z</dcterms:modified>
</cp:coreProperties>
</file>