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1" r:id="rId1"/>
  </p:sldMasterIdLst>
  <p:notesMasterIdLst>
    <p:notesMasterId r:id="rId30"/>
  </p:notesMasterIdLst>
  <p:sldIdLst>
    <p:sldId id="256" r:id="rId2"/>
    <p:sldId id="456" r:id="rId3"/>
    <p:sldId id="257" r:id="rId4"/>
    <p:sldId id="361" r:id="rId5"/>
    <p:sldId id="449" r:id="rId6"/>
    <p:sldId id="454" r:id="rId7"/>
    <p:sldId id="272" r:id="rId8"/>
    <p:sldId id="455" r:id="rId9"/>
    <p:sldId id="274" r:id="rId10"/>
    <p:sldId id="275" r:id="rId11"/>
    <p:sldId id="375" r:id="rId12"/>
    <p:sldId id="385" r:id="rId13"/>
    <p:sldId id="377" r:id="rId14"/>
    <p:sldId id="306" r:id="rId15"/>
    <p:sldId id="434" r:id="rId16"/>
    <p:sldId id="430" r:id="rId17"/>
    <p:sldId id="276" r:id="rId18"/>
    <p:sldId id="433" r:id="rId19"/>
    <p:sldId id="260" r:id="rId20"/>
    <p:sldId id="378" r:id="rId21"/>
    <p:sldId id="267" r:id="rId22"/>
    <p:sldId id="448" r:id="rId23"/>
    <p:sldId id="396" r:id="rId24"/>
    <p:sldId id="457" r:id="rId25"/>
    <p:sldId id="460" r:id="rId26"/>
    <p:sldId id="461" r:id="rId27"/>
    <p:sldId id="459" r:id="rId28"/>
    <p:sldId id="458"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937"/>
    <p:restoredTop sz="94679"/>
  </p:normalViewPr>
  <p:slideViewPr>
    <p:cSldViewPr snapToGrid="0" snapToObjects="1">
      <p:cViewPr varScale="1">
        <p:scale>
          <a:sx n="78" d="100"/>
          <a:sy n="78" d="100"/>
        </p:scale>
        <p:origin x="90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AC49D3-34E5-484F-868D-093FAF02260A}" type="datetimeFigureOut">
              <a:rPr lang="en-US" smtClean="0"/>
              <a:t>3/8/2019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545AFF-7017-1740-B38D-135E201202C8}" type="slidenum">
              <a:rPr lang="en-US" smtClean="0"/>
              <a:t>‹#›</a:t>
            </a:fld>
            <a:endParaRPr lang="en-US"/>
          </a:p>
        </p:txBody>
      </p:sp>
    </p:spTree>
    <p:extLst>
      <p:ext uri="{BB962C8B-B14F-4D97-AF65-F5344CB8AC3E}">
        <p14:creationId xmlns:p14="http://schemas.microsoft.com/office/powerpoint/2010/main" val="1589483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923F7E-6892-4103-8279-B9F31EF1FF58}" type="slidenum">
              <a:rPr lang="en-US" smtClean="0"/>
              <a:t>4</a:t>
            </a:fld>
            <a:endParaRPr lang="en-US"/>
          </a:p>
        </p:txBody>
      </p:sp>
    </p:spTree>
    <p:extLst>
      <p:ext uri="{BB962C8B-B14F-4D97-AF65-F5344CB8AC3E}">
        <p14:creationId xmlns:p14="http://schemas.microsoft.com/office/powerpoint/2010/main" val="37710192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Starts</a:t>
            </a:r>
            <a:r>
              <a:rPr lang="en-US" u="sng" baseline="0" dirty="0"/>
              <a:t> with a verb that describes an action the student will engage in that </a:t>
            </a:r>
            <a:r>
              <a:rPr lang="en-US" u="sng" dirty="0"/>
              <a:t>a </a:t>
            </a:r>
            <a:r>
              <a:rPr lang="en-US" u="sng" dirty="0" err="1"/>
              <a:t>fac</a:t>
            </a:r>
            <a:r>
              <a:rPr lang="en-US" u="sng" baseline="0" dirty="0"/>
              <a:t> member can see or hear at a particular moment in time</a:t>
            </a:r>
          </a:p>
          <a:p>
            <a:endParaRPr lang="en-US" u="sng" baseline="0" dirty="0"/>
          </a:p>
          <a:p>
            <a:r>
              <a:rPr lang="en-US" u="sng" baseline="0" dirty="0"/>
              <a:t>If a faculty member can’t see or hear it, he or she can’t assess it. </a:t>
            </a:r>
          </a:p>
          <a:p>
            <a:endParaRPr lang="en-US" u="sng" baseline="0" dirty="0"/>
          </a:p>
          <a:p>
            <a:endParaRPr lang="en-US" u="sng" baseline="0" dirty="0"/>
          </a:p>
        </p:txBody>
      </p:sp>
      <p:sp>
        <p:nvSpPr>
          <p:cNvPr id="4" name="Slide Number Placeholder 3"/>
          <p:cNvSpPr>
            <a:spLocks noGrp="1"/>
          </p:cNvSpPr>
          <p:nvPr>
            <p:ph type="sldNum" sz="quarter" idx="10"/>
          </p:nvPr>
        </p:nvSpPr>
        <p:spPr/>
        <p:txBody>
          <a:bodyPr/>
          <a:lstStyle/>
          <a:p>
            <a:fld id="{95923F7E-6892-4103-8279-B9F31EF1FF58}" type="slidenum">
              <a:rPr lang="en-US" smtClean="0"/>
              <a:t>14</a:t>
            </a:fld>
            <a:endParaRPr lang="en-US"/>
          </a:p>
        </p:txBody>
      </p:sp>
    </p:spTree>
    <p:extLst>
      <p:ext uri="{BB962C8B-B14F-4D97-AF65-F5344CB8AC3E}">
        <p14:creationId xmlns:p14="http://schemas.microsoft.com/office/powerpoint/2010/main" val="26464490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923F7E-6892-4103-8279-B9F31EF1FF58}" type="slidenum">
              <a:rPr lang="en-US" smtClean="0"/>
              <a:t>15</a:t>
            </a:fld>
            <a:endParaRPr lang="en-US"/>
          </a:p>
        </p:txBody>
      </p:sp>
    </p:spTree>
    <p:extLst>
      <p:ext uri="{BB962C8B-B14F-4D97-AF65-F5344CB8AC3E}">
        <p14:creationId xmlns:p14="http://schemas.microsoft.com/office/powerpoint/2010/main" val="22270129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17483822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923F7E-6892-4103-8279-B9F31EF1FF58}" type="slidenum">
              <a:rPr lang="en-US" smtClean="0"/>
              <a:t>18</a:t>
            </a:fld>
            <a:endParaRPr lang="en-US"/>
          </a:p>
        </p:txBody>
      </p:sp>
    </p:spTree>
    <p:extLst>
      <p:ext uri="{BB962C8B-B14F-4D97-AF65-F5344CB8AC3E}">
        <p14:creationId xmlns:p14="http://schemas.microsoft.com/office/powerpoint/2010/main" val="6463530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8337001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923F7E-6892-4103-8279-B9F31EF1FF58}" type="slidenum">
              <a:rPr lang="en-US" smtClean="0"/>
              <a:t>20</a:t>
            </a:fld>
            <a:endParaRPr lang="en-US"/>
          </a:p>
        </p:txBody>
      </p:sp>
    </p:spTree>
    <p:extLst>
      <p:ext uri="{BB962C8B-B14F-4D97-AF65-F5344CB8AC3E}">
        <p14:creationId xmlns:p14="http://schemas.microsoft.com/office/powerpoint/2010/main" val="31555022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like a survey item. You’ve had the experience of a survey</a:t>
            </a:r>
            <a:r>
              <a:rPr lang="en-US" baseline="0" dirty="0"/>
              <a:t> that asks you something like, to what degree was the teacher helpful and the class interesting? Well, if the teacher was helpful but the class was boring, you’re stuck on how to answer the question. It’s exactly the same principle with double barreled SLOs. Your measurement will conflate two things creating ambiguous results.</a:t>
            </a:r>
            <a:endParaRPr lang="en-US" dirty="0"/>
          </a:p>
        </p:txBody>
      </p:sp>
      <p:sp>
        <p:nvSpPr>
          <p:cNvPr id="4" name="Slide Number Placeholder 3"/>
          <p:cNvSpPr>
            <a:spLocks noGrp="1"/>
          </p:cNvSpPr>
          <p:nvPr>
            <p:ph type="sldNum" sz="quarter" idx="10"/>
          </p:nvPr>
        </p:nvSpPr>
        <p:spPr/>
        <p:txBody>
          <a:bodyPr/>
          <a:lstStyle/>
          <a:p>
            <a:fld id="{95923F7E-6892-4103-8279-B9F31EF1FF58}" type="slidenum">
              <a:rPr lang="en-US" smtClean="0"/>
              <a:t>21</a:t>
            </a:fld>
            <a:endParaRPr lang="en-US"/>
          </a:p>
        </p:txBody>
      </p:sp>
    </p:spTree>
    <p:extLst>
      <p:ext uri="{BB962C8B-B14F-4D97-AF65-F5344CB8AC3E}">
        <p14:creationId xmlns:p14="http://schemas.microsoft.com/office/powerpoint/2010/main" val="3418670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nSpc>
                <a:spcPct val="90000"/>
              </a:lnSpc>
              <a:buFont typeface="Arial" panose="020B0604020202020204" pitchFamily="34" charset="0"/>
              <a:buChar char="•"/>
            </a:pPr>
            <a:r>
              <a:rPr lang="en-US" sz="1200" b="1" dirty="0"/>
              <a:t>Inputs</a:t>
            </a:r>
            <a:r>
              <a:rPr lang="en-US" sz="1200" dirty="0"/>
              <a:t>: The educational experiences designed to </a:t>
            </a:r>
            <a:r>
              <a:rPr lang="en-US" sz="1200" u="sng" dirty="0"/>
              <a:t>generate </a:t>
            </a:r>
            <a:r>
              <a:rPr lang="en-US" sz="1200" dirty="0"/>
              <a:t>learning (e.g., what students will read)</a:t>
            </a:r>
          </a:p>
          <a:p>
            <a:pPr marL="342900" indent="-342900">
              <a:lnSpc>
                <a:spcPct val="90000"/>
              </a:lnSpc>
              <a:buFont typeface="Arial" panose="020B0604020202020204" pitchFamily="34" charset="0"/>
              <a:buChar char="•"/>
            </a:pPr>
            <a:r>
              <a:rPr lang="en-US" sz="1200" b="1" dirty="0"/>
              <a:t>Attendant-educational outcomes: </a:t>
            </a:r>
            <a:r>
              <a:rPr lang="en-US" sz="1200" dirty="0"/>
              <a:t>The</a:t>
            </a:r>
            <a:r>
              <a:rPr lang="en-US" sz="1200" b="1" dirty="0"/>
              <a:t> </a:t>
            </a:r>
            <a:r>
              <a:rPr lang="en-US" sz="1200" dirty="0"/>
              <a:t>desired consequences</a:t>
            </a:r>
            <a:r>
              <a:rPr lang="en-US" sz="1200" b="1" dirty="0"/>
              <a:t> </a:t>
            </a:r>
            <a:r>
              <a:rPr lang="en-US" sz="1200" dirty="0"/>
              <a:t>that may result from completing an educational program (e.g., getting a job, gaining entry into a graduate program, being an informed citizen)  </a:t>
            </a:r>
          </a:p>
          <a:p>
            <a:pPr marL="342900" indent="-342900">
              <a:lnSpc>
                <a:spcPct val="90000"/>
              </a:lnSpc>
              <a:buFont typeface="Arial" panose="020B0604020202020204" pitchFamily="34" charset="0"/>
              <a:buChar char="•"/>
            </a:pPr>
            <a:r>
              <a:rPr lang="en-US" sz="1200" b="1" dirty="0"/>
              <a:t>Self-reports:</a:t>
            </a:r>
            <a:r>
              <a:rPr lang="en-US" sz="1200" dirty="0"/>
              <a:t> Students’ judgements about their own learning</a:t>
            </a:r>
          </a:p>
          <a:p>
            <a:endParaRPr lang="en-US" dirty="0"/>
          </a:p>
        </p:txBody>
      </p:sp>
      <p:sp>
        <p:nvSpPr>
          <p:cNvPr id="4" name="Slide Number Placeholder 3"/>
          <p:cNvSpPr>
            <a:spLocks noGrp="1"/>
          </p:cNvSpPr>
          <p:nvPr>
            <p:ph type="sldNum" sz="quarter" idx="10"/>
          </p:nvPr>
        </p:nvSpPr>
        <p:spPr/>
        <p:txBody>
          <a:bodyPr/>
          <a:lstStyle/>
          <a:p>
            <a:fld id="{95923F7E-6892-4103-8279-B9F31EF1FF58}" type="slidenum">
              <a:rPr lang="en-US" smtClean="0"/>
              <a:t>5</a:t>
            </a:fld>
            <a:endParaRPr lang="en-US"/>
          </a:p>
        </p:txBody>
      </p:sp>
    </p:spTree>
    <p:extLst>
      <p:ext uri="{BB962C8B-B14F-4D97-AF65-F5344CB8AC3E}">
        <p14:creationId xmlns:p14="http://schemas.microsoft.com/office/powerpoint/2010/main" val="2513821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923F7E-6892-4103-8279-B9F31EF1FF58}" type="slidenum">
              <a:rPr lang="en-US" smtClean="0"/>
              <a:t>6</a:t>
            </a:fld>
            <a:endParaRPr lang="en-US"/>
          </a:p>
        </p:txBody>
      </p:sp>
    </p:spTree>
    <p:extLst>
      <p:ext uri="{BB962C8B-B14F-4D97-AF65-F5344CB8AC3E}">
        <p14:creationId xmlns:p14="http://schemas.microsoft.com/office/powerpoint/2010/main" val="1446230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923F7E-6892-4103-8279-B9F31EF1FF58}" type="slidenum">
              <a:rPr lang="en-US" smtClean="0"/>
              <a:t>7</a:t>
            </a:fld>
            <a:endParaRPr lang="en-US"/>
          </a:p>
        </p:txBody>
      </p:sp>
    </p:spTree>
    <p:extLst>
      <p:ext uri="{BB962C8B-B14F-4D97-AF65-F5344CB8AC3E}">
        <p14:creationId xmlns:p14="http://schemas.microsoft.com/office/powerpoint/2010/main" val="38423064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668964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A2001F"/>
                </a:solidFill>
                <a:latin typeface="Century Gothic"/>
                <a:cs typeface="Century Gothic"/>
              </a:rPr>
              <a:t> </a:t>
            </a:r>
          </a:p>
          <a:p>
            <a:endParaRPr lang="en-US" altLang="en-US" dirty="0"/>
          </a:p>
        </p:txBody>
      </p:sp>
    </p:spTree>
    <p:extLst>
      <p:ext uri="{BB962C8B-B14F-4D97-AF65-F5344CB8AC3E}">
        <p14:creationId xmlns:p14="http://schemas.microsoft.com/office/powerpoint/2010/main" val="2282971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A2001F"/>
                </a:solidFill>
                <a:latin typeface="Century Gothic"/>
                <a:cs typeface="Century Gothic"/>
              </a:rPr>
              <a:t>I call</a:t>
            </a:r>
            <a:r>
              <a:rPr lang="en-US" sz="1200" baseline="0" dirty="0">
                <a:solidFill>
                  <a:srgbClr val="A2001F"/>
                </a:solidFill>
                <a:latin typeface="Century Gothic"/>
                <a:cs typeface="Century Gothic"/>
              </a:rPr>
              <a:t> it a ladder as a visual reminder of a bullet-pointed list. </a:t>
            </a:r>
            <a:r>
              <a:rPr lang="en-US" sz="1200" dirty="0">
                <a:solidFill>
                  <a:srgbClr val="A2001F"/>
                </a:solidFill>
                <a:latin typeface="Century Gothic"/>
                <a:cs typeface="Century Gothic"/>
              </a:rPr>
              <a:t>The term “ladder” is</a:t>
            </a:r>
            <a:r>
              <a:rPr lang="en-US" sz="1200" baseline="0" dirty="0">
                <a:solidFill>
                  <a:srgbClr val="A2001F"/>
                </a:solidFill>
                <a:latin typeface="Century Gothic"/>
                <a:cs typeface="Century Gothic"/>
              </a:rPr>
              <a:t> not </a:t>
            </a:r>
            <a:r>
              <a:rPr lang="en-US" sz="1200" dirty="0">
                <a:solidFill>
                  <a:srgbClr val="A2001F"/>
                </a:solidFill>
                <a:latin typeface="Century Gothic"/>
                <a:cs typeface="Century Gothic"/>
              </a:rPr>
              <a:t>meant to imply a hierarchy or progression of skills.</a:t>
            </a:r>
          </a:p>
        </p:txBody>
      </p:sp>
      <p:sp>
        <p:nvSpPr>
          <p:cNvPr id="4" name="Slide Number Placeholder 3"/>
          <p:cNvSpPr>
            <a:spLocks noGrp="1"/>
          </p:cNvSpPr>
          <p:nvPr>
            <p:ph type="sldNum" sz="quarter" idx="10"/>
          </p:nvPr>
        </p:nvSpPr>
        <p:spPr/>
        <p:txBody>
          <a:bodyPr/>
          <a:lstStyle/>
          <a:p>
            <a:fld id="{95923F7E-6892-4103-8279-B9F31EF1FF58}" type="slidenum">
              <a:rPr lang="en-US" smtClean="0"/>
              <a:t>11</a:t>
            </a:fld>
            <a:endParaRPr lang="en-US"/>
          </a:p>
        </p:txBody>
      </p:sp>
    </p:spTree>
    <p:extLst>
      <p:ext uri="{BB962C8B-B14F-4D97-AF65-F5344CB8AC3E}">
        <p14:creationId xmlns:p14="http://schemas.microsoft.com/office/powerpoint/2010/main" val="6741423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endParaRPr lang="en-US" dirty="0"/>
          </a:p>
        </p:txBody>
      </p:sp>
      <p:sp>
        <p:nvSpPr>
          <p:cNvPr id="4" name="Slide Number Placeholder 3"/>
          <p:cNvSpPr>
            <a:spLocks noGrp="1"/>
          </p:cNvSpPr>
          <p:nvPr>
            <p:ph type="sldNum" sz="quarter" idx="10"/>
          </p:nvPr>
        </p:nvSpPr>
        <p:spPr/>
        <p:txBody>
          <a:bodyPr/>
          <a:lstStyle/>
          <a:p>
            <a:fld id="{95923F7E-6892-4103-8279-B9F31EF1FF58}" type="slidenum">
              <a:rPr lang="en-US" smtClean="0"/>
              <a:t>12</a:t>
            </a:fld>
            <a:endParaRPr lang="en-US"/>
          </a:p>
        </p:txBody>
      </p:sp>
    </p:spTree>
    <p:extLst>
      <p:ext uri="{BB962C8B-B14F-4D97-AF65-F5344CB8AC3E}">
        <p14:creationId xmlns:p14="http://schemas.microsoft.com/office/powerpoint/2010/main" val="30998508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923F7E-6892-4103-8279-B9F31EF1FF58}" type="slidenum">
              <a:rPr lang="en-US" smtClean="0"/>
              <a:t>13</a:t>
            </a:fld>
            <a:endParaRPr lang="en-US"/>
          </a:p>
        </p:txBody>
      </p:sp>
    </p:spTree>
    <p:extLst>
      <p:ext uri="{BB962C8B-B14F-4D97-AF65-F5344CB8AC3E}">
        <p14:creationId xmlns:p14="http://schemas.microsoft.com/office/powerpoint/2010/main" val="3675265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C52C1C2-F11E-FE46-939B-3DDAF659955C}" type="datetimeFigureOut">
              <a:rPr lang="en-US" smtClean="0"/>
              <a:t>3/8/2019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388927-3422-BB4A-A015-F408D1071241}" type="slidenum">
              <a:rPr lang="en-US" smtClean="0"/>
              <a:t>‹#›</a:t>
            </a:fld>
            <a:endParaRPr lang="en-US"/>
          </a:p>
        </p:txBody>
      </p:sp>
    </p:spTree>
    <p:extLst>
      <p:ext uri="{BB962C8B-B14F-4D97-AF65-F5344CB8AC3E}">
        <p14:creationId xmlns:p14="http://schemas.microsoft.com/office/powerpoint/2010/main" val="3440265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52C1C2-F11E-FE46-939B-3DDAF659955C}" type="datetimeFigureOut">
              <a:rPr lang="en-US" smtClean="0"/>
              <a:t>3/8/2019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388927-3422-BB4A-A015-F408D1071241}" type="slidenum">
              <a:rPr lang="en-US" smtClean="0"/>
              <a:t>‹#›</a:t>
            </a:fld>
            <a:endParaRPr lang="en-US"/>
          </a:p>
        </p:txBody>
      </p:sp>
    </p:spTree>
    <p:extLst>
      <p:ext uri="{BB962C8B-B14F-4D97-AF65-F5344CB8AC3E}">
        <p14:creationId xmlns:p14="http://schemas.microsoft.com/office/powerpoint/2010/main" val="2762061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C52C1C2-F11E-FE46-939B-3DDAF659955C}" type="datetimeFigureOut">
              <a:rPr lang="en-US" smtClean="0"/>
              <a:t>3/8/2019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388927-3422-BB4A-A015-F408D1071241}" type="slidenum">
              <a:rPr lang="en-US" smtClean="0"/>
              <a:t>‹#›</a:t>
            </a:fld>
            <a:endParaRPr lang="en-US"/>
          </a:p>
        </p:txBody>
      </p:sp>
    </p:spTree>
    <p:extLst>
      <p:ext uri="{BB962C8B-B14F-4D97-AF65-F5344CB8AC3E}">
        <p14:creationId xmlns:p14="http://schemas.microsoft.com/office/powerpoint/2010/main" val="12802421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C52C1C2-F11E-FE46-939B-3DDAF659955C}" type="datetimeFigureOut">
              <a:rPr lang="en-US" smtClean="0"/>
              <a:t>3/8/2019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388927-3422-BB4A-A015-F408D1071241}" type="slidenum">
              <a:rPr lang="en-US" smtClean="0"/>
              <a:t>‹#›</a:t>
            </a:fld>
            <a:endParaRPr lang="en-US"/>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7552349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52C1C2-F11E-FE46-939B-3DDAF659955C}" type="datetimeFigureOut">
              <a:rPr lang="en-US" smtClean="0"/>
              <a:t>3/8/2019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388927-3422-BB4A-A015-F408D1071241}" type="slidenum">
              <a:rPr lang="en-US" smtClean="0"/>
              <a:t>‹#›</a:t>
            </a:fld>
            <a:endParaRPr lang="en-US"/>
          </a:p>
        </p:txBody>
      </p:sp>
    </p:spTree>
    <p:extLst>
      <p:ext uri="{BB962C8B-B14F-4D97-AF65-F5344CB8AC3E}">
        <p14:creationId xmlns:p14="http://schemas.microsoft.com/office/powerpoint/2010/main" val="23921730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C52C1C2-F11E-FE46-939B-3DDAF659955C}" type="datetimeFigureOut">
              <a:rPr lang="en-US" smtClean="0"/>
              <a:t>3/8/2019</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388927-3422-BB4A-A015-F408D1071241}" type="slidenum">
              <a:rPr lang="en-US" smtClean="0"/>
              <a:t>‹#›</a:t>
            </a:fld>
            <a:endParaRPr lang="en-US"/>
          </a:p>
        </p:txBody>
      </p:sp>
    </p:spTree>
    <p:extLst>
      <p:ext uri="{BB962C8B-B14F-4D97-AF65-F5344CB8AC3E}">
        <p14:creationId xmlns:p14="http://schemas.microsoft.com/office/powerpoint/2010/main" val="37461362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C52C1C2-F11E-FE46-939B-3DDAF659955C}" type="datetimeFigureOut">
              <a:rPr lang="en-US" smtClean="0"/>
              <a:t>3/8/2019</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388927-3422-BB4A-A015-F408D1071241}" type="slidenum">
              <a:rPr lang="en-US" smtClean="0"/>
              <a:t>‹#›</a:t>
            </a:fld>
            <a:endParaRPr lang="en-US"/>
          </a:p>
        </p:txBody>
      </p:sp>
    </p:spTree>
    <p:extLst>
      <p:ext uri="{BB962C8B-B14F-4D97-AF65-F5344CB8AC3E}">
        <p14:creationId xmlns:p14="http://schemas.microsoft.com/office/powerpoint/2010/main" val="36007681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52C1C2-F11E-FE46-939B-3DDAF659955C}" type="datetimeFigureOut">
              <a:rPr lang="en-US" smtClean="0"/>
              <a:t>3/8/2019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388927-3422-BB4A-A015-F408D1071241}" type="slidenum">
              <a:rPr lang="en-US" smtClean="0"/>
              <a:t>‹#›</a:t>
            </a:fld>
            <a:endParaRPr lang="en-US"/>
          </a:p>
        </p:txBody>
      </p:sp>
    </p:spTree>
    <p:extLst>
      <p:ext uri="{BB962C8B-B14F-4D97-AF65-F5344CB8AC3E}">
        <p14:creationId xmlns:p14="http://schemas.microsoft.com/office/powerpoint/2010/main" val="22536898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52C1C2-F11E-FE46-939B-3DDAF659955C}" type="datetimeFigureOut">
              <a:rPr lang="en-US" smtClean="0"/>
              <a:t>3/8/2019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388927-3422-BB4A-A015-F408D1071241}" type="slidenum">
              <a:rPr lang="en-US" smtClean="0"/>
              <a:t>‹#›</a:t>
            </a:fld>
            <a:endParaRPr lang="en-US"/>
          </a:p>
        </p:txBody>
      </p:sp>
    </p:spTree>
    <p:extLst>
      <p:ext uri="{BB962C8B-B14F-4D97-AF65-F5344CB8AC3E}">
        <p14:creationId xmlns:p14="http://schemas.microsoft.com/office/powerpoint/2010/main" val="586189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52C1C2-F11E-FE46-939B-3DDAF659955C}" type="datetimeFigureOut">
              <a:rPr lang="en-US" smtClean="0"/>
              <a:t>3/8/2019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388927-3422-BB4A-A015-F408D1071241}" type="slidenum">
              <a:rPr lang="en-US" smtClean="0"/>
              <a:t>‹#›</a:t>
            </a:fld>
            <a:endParaRPr lang="en-US"/>
          </a:p>
        </p:txBody>
      </p:sp>
    </p:spTree>
    <p:extLst>
      <p:ext uri="{BB962C8B-B14F-4D97-AF65-F5344CB8AC3E}">
        <p14:creationId xmlns:p14="http://schemas.microsoft.com/office/powerpoint/2010/main" val="895379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52C1C2-F11E-FE46-939B-3DDAF659955C}" type="datetimeFigureOut">
              <a:rPr lang="en-US" smtClean="0"/>
              <a:t>3/8/2019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388927-3422-BB4A-A015-F408D1071241}" type="slidenum">
              <a:rPr lang="en-US" smtClean="0"/>
              <a:t>‹#›</a:t>
            </a:fld>
            <a:endParaRPr lang="en-US"/>
          </a:p>
        </p:txBody>
      </p:sp>
    </p:spTree>
    <p:extLst>
      <p:ext uri="{BB962C8B-B14F-4D97-AF65-F5344CB8AC3E}">
        <p14:creationId xmlns:p14="http://schemas.microsoft.com/office/powerpoint/2010/main" val="107754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C52C1C2-F11E-FE46-939B-3DDAF659955C}" type="datetimeFigureOut">
              <a:rPr lang="en-US" smtClean="0"/>
              <a:t>3/8/2019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388927-3422-BB4A-A015-F408D1071241}" type="slidenum">
              <a:rPr lang="en-US" smtClean="0"/>
              <a:t>‹#›</a:t>
            </a:fld>
            <a:endParaRPr lang="en-US"/>
          </a:p>
        </p:txBody>
      </p:sp>
    </p:spTree>
    <p:extLst>
      <p:ext uri="{BB962C8B-B14F-4D97-AF65-F5344CB8AC3E}">
        <p14:creationId xmlns:p14="http://schemas.microsoft.com/office/powerpoint/2010/main" val="75234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C52C1C2-F11E-FE46-939B-3DDAF659955C}" type="datetimeFigureOut">
              <a:rPr lang="en-US" smtClean="0"/>
              <a:t>3/8/2019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388927-3422-BB4A-A015-F408D1071241}" type="slidenum">
              <a:rPr lang="en-US" smtClean="0"/>
              <a:t>‹#›</a:t>
            </a:fld>
            <a:endParaRPr lang="en-US"/>
          </a:p>
        </p:txBody>
      </p:sp>
    </p:spTree>
    <p:extLst>
      <p:ext uri="{BB962C8B-B14F-4D97-AF65-F5344CB8AC3E}">
        <p14:creationId xmlns:p14="http://schemas.microsoft.com/office/powerpoint/2010/main" val="2177629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C52C1C2-F11E-FE46-939B-3DDAF659955C}" type="datetimeFigureOut">
              <a:rPr lang="en-US" smtClean="0"/>
              <a:t>3/8/2019</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2B388927-3422-BB4A-A015-F408D1071241}" type="slidenum">
              <a:rPr lang="en-US" smtClean="0"/>
              <a:t>‹#›</a:t>
            </a:fld>
            <a:endParaRPr lang="en-US"/>
          </a:p>
        </p:txBody>
      </p:sp>
    </p:spTree>
    <p:extLst>
      <p:ext uri="{BB962C8B-B14F-4D97-AF65-F5344CB8AC3E}">
        <p14:creationId xmlns:p14="http://schemas.microsoft.com/office/powerpoint/2010/main" val="3137495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C52C1C2-F11E-FE46-939B-3DDAF659955C}" type="datetimeFigureOut">
              <a:rPr lang="en-US" smtClean="0"/>
              <a:t>3/8/2019</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2B388927-3422-BB4A-A015-F408D1071241}" type="slidenum">
              <a:rPr lang="en-US" smtClean="0"/>
              <a:t>‹#›</a:t>
            </a:fld>
            <a:endParaRPr lang="en-US"/>
          </a:p>
        </p:txBody>
      </p:sp>
    </p:spTree>
    <p:extLst>
      <p:ext uri="{BB962C8B-B14F-4D97-AF65-F5344CB8AC3E}">
        <p14:creationId xmlns:p14="http://schemas.microsoft.com/office/powerpoint/2010/main" val="868125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C52C1C2-F11E-FE46-939B-3DDAF659955C}" type="datetimeFigureOut">
              <a:rPr lang="en-US" smtClean="0"/>
              <a:t>3/8/2019</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2B388927-3422-BB4A-A015-F408D1071241}" type="slidenum">
              <a:rPr lang="en-US" smtClean="0"/>
              <a:t>‹#›</a:t>
            </a:fld>
            <a:endParaRPr lang="en-US"/>
          </a:p>
        </p:txBody>
      </p:sp>
    </p:spTree>
    <p:extLst>
      <p:ext uri="{BB962C8B-B14F-4D97-AF65-F5344CB8AC3E}">
        <p14:creationId xmlns:p14="http://schemas.microsoft.com/office/powerpoint/2010/main" val="3740189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52C1C2-F11E-FE46-939B-3DDAF659955C}" type="datetimeFigureOut">
              <a:rPr lang="en-US" smtClean="0"/>
              <a:t>3/8/2019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388927-3422-BB4A-A015-F408D1071241}" type="slidenum">
              <a:rPr lang="en-US" smtClean="0"/>
              <a:t>‹#›</a:t>
            </a:fld>
            <a:endParaRPr lang="en-US"/>
          </a:p>
        </p:txBody>
      </p:sp>
    </p:spTree>
    <p:extLst>
      <p:ext uri="{BB962C8B-B14F-4D97-AF65-F5344CB8AC3E}">
        <p14:creationId xmlns:p14="http://schemas.microsoft.com/office/powerpoint/2010/main" val="2577391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C52C1C2-F11E-FE46-939B-3DDAF659955C}" type="datetimeFigureOut">
              <a:rPr lang="en-US" smtClean="0"/>
              <a:t>3/8/2019</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B388927-3422-BB4A-A015-F408D1071241}" type="slidenum">
              <a:rPr lang="en-US" smtClean="0"/>
              <a:t>‹#›</a:t>
            </a:fld>
            <a:endParaRPr lang="en-US"/>
          </a:p>
        </p:txBody>
      </p:sp>
    </p:spTree>
    <p:extLst>
      <p:ext uri="{BB962C8B-B14F-4D97-AF65-F5344CB8AC3E}">
        <p14:creationId xmlns:p14="http://schemas.microsoft.com/office/powerpoint/2010/main" val="1865716056"/>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 id="2147483765" r:id="rId14"/>
    <p:sldLayoutId id="2147483766" r:id="rId15"/>
    <p:sldLayoutId id="2147483767" r:id="rId16"/>
    <p:sldLayoutId id="2147483768"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ijcrcps.com/" TargetMode="External"/><Relationship Id="rId5" Type="http://schemas.openxmlformats.org/officeDocument/2006/relationships/image" Target="../media/image8.jp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A606AE-6DD3-0649-BF0F-F0A2B5769E88}"/>
              </a:ext>
            </a:extLst>
          </p:cNvPr>
          <p:cNvSpPr>
            <a:spLocks noGrp="1"/>
          </p:cNvSpPr>
          <p:nvPr>
            <p:ph type="ctrTitle"/>
          </p:nvPr>
        </p:nvSpPr>
        <p:spPr/>
        <p:txBody>
          <a:bodyPr/>
          <a:lstStyle/>
          <a:p>
            <a:r>
              <a:rPr lang="en-US" dirty="0"/>
              <a:t>Writing Program Learning Outcomes (PLOs)</a:t>
            </a:r>
          </a:p>
        </p:txBody>
      </p:sp>
      <p:sp>
        <p:nvSpPr>
          <p:cNvPr id="3" name="Subtitle 2">
            <a:extLst>
              <a:ext uri="{FF2B5EF4-FFF2-40B4-BE49-F238E27FC236}">
                <a16:creationId xmlns:a16="http://schemas.microsoft.com/office/drawing/2014/main" xmlns="" id="{0BB933E2-F0D5-FC4A-A3B0-4ADA3FBB40CC}"/>
              </a:ext>
            </a:extLst>
          </p:cNvPr>
          <p:cNvSpPr>
            <a:spLocks noGrp="1"/>
          </p:cNvSpPr>
          <p:nvPr>
            <p:ph type="subTitle" idx="1"/>
          </p:nvPr>
        </p:nvSpPr>
        <p:spPr/>
        <p:txBody>
          <a:bodyPr/>
          <a:lstStyle/>
          <a:p>
            <a:r>
              <a:rPr lang="en-US" dirty="0"/>
              <a:t>Best Practices</a:t>
            </a:r>
          </a:p>
        </p:txBody>
      </p:sp>
    </p:spTree>
    <p:extLst>
      <p:ext uri="{BB962C8B-B14F-4D97-AF65-F5344CB8AC3E}">
        <p14:creationId xmlns:p14="http://schemas.microsoft.com/office/powerpoint/2010/main" val="3983452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extBox 3"/>
          <p:cNvSpPr txBox="1"/>
          <p:nvPr/>
        </p:nvSpPr>
        <p:spPr>
          <a:xfrm>
            <a:off x="1524000" y="600670"/>
            <a:ext cx="9144000" cy="923330"/>
          </a:xfrm>
          <a:prstGeom prst="rect">
            <a:avLst/>
          </a:prstGeom>
          <a:noFill/>
        </p:spPr>
        <p:txBody>
          <a:bodyPr wrap="square" rtlCol="0">
            <a:spAutoFit/>
          </a:bodyPr>
          <a:lstStyle/>
          <a:p>
            <a:pPr algn="ctr"/>
            <a:r>
              <a:rPr lang="en-US" sz="5400" b="1" dirty="0">
                <a:latin typeface="+mj-lt"/>
                <a:cs typeface="Century Gothic"/>
              </a:rPr>
              <a:t>The “Ladder”</a:t>
            </a:r>
          </a:p>
        </p:txBody>
      </p:sp>
      <p:sp>
        <p:nvSpPr>
          <p:cNvPr id="5" name="TextBox 4"/>
          <p:cNvSpPr txBox="1"/>
          <p:nvPr/>
        </p:nvSpPr>
        <p:spPr>
          <a:xfrm>
            <a:off x="2362201" y="2362200"/>
            <a:ext cx="7743825" cy="2308324"/>
          </a:xfrm>
          <a:prstGeom prst="rect">
            <a:avLst/>
          </a:prstGeom>
          <a:noFill/>
        </p:spPr>
        <p:txBody>
          <a:bodyPr wrap="square" rtlCol="0">
            <a:spAutoFit/>
          </a:bodyPr>
          <a:lstStyle/>
          <a:p>
            <a:pPr algn="ctr"/>
            <a:r>
              <a:rPr lang="en-US" sz="7200" dirty="0">
                <a:latin typeface="+mj-lt"/>
                <a:cs typeface="Century Gothic"/>
              </a:rPr>
              <a:t>List of </a:t>
            </a:r>
            <a:r>
              <a:rPr lang="en-US" sz="7200" dirty="0">
                <a:solidFill>
                  <a:srgbClr val="00B050"/>
                </a:solidFill>
                <a:latin typeface="+mj-lt"/>
                <a:cs typeface="Century Gothic"/>
              </a:rPr>
              <a:t>skills</a:t>
            </a:r>
            <a:r>
              <a:rPr lang="en-US" sz="7200" dirty="0">
                <a:solidFill>
                  <a:srgbClr val="A2001F"/>
                </a:solidFill>
                <a:latin typeface="+mj-lt"/>
                <a:cs typeface="Century Gothic"/>
              </a:rPr>
              <a:t> </a:t>
            </a:r>
            <a:r>
              <a:rPr lang="en-US" sz="7200" dirty="0">
                <a:latin typeface="+mj-lt"/>
                <a:cs typeface="Century Gothic"/>
              </a:rPr>
              <a:t>and</a:t>
            </a:r>
            <a:r>
              <a:rPr lang="en-US" sz="7200" dirty="0">
                <a:solidFill>
                  <a:srgbClr val="A2001F"/>
                </a:solidFill>
                <a:latin typeface="+mj-lt"/>
                <a:cs typeface="Century Gothic"/>
              </a:rPr>
              <a:t> </a:t>
            </a:r>
            <a:r>
              <a:rPr lang="en-US" sz="7200" dirty="0">
                <a:solidFill>
                  <a:srgbClr val="00B050"/>
                </a:solidFill>
                <a:latin typeface="+mj-lt"/>
                <a:cs typeface="Century Gothic"/>
              </a:rPr>
              <a:t>knowledge</a:t>
            </a:r>
          </a:p>
        </p:txBody>
      </p:sp>
    </p:spTree>
    <p:extLst>
      <p:ext uri="{BB962C8B-B14F-4D97-AF65-F5344CB8AC3E}">
        <p14:creationId xmlns:p14="http://schemas.microsoft.com/office/powerpoint/2010/main" val="270573645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ullet List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1885" y="1981200"/>
            <a:ext cx="4544037" cy="3048000"/>
          </a:xfrm>
          <a:prstGeom prst="rect">
            <a:avLst/>
          </a:prstGeom>
        </p:spPr>
      </p:pic>
      <p:pic>
        <p:nvPicPr>
          <p:cNvPr id="3" name="Picture 2"/>
          <p:cNvPicPr>
            <a:picLocks noChangeAspect="1"/>
          </p:cNvPicPr>
          <p:nvPr/>
        </p:nvPicPr>
        <p:blipFill>
          <a:blip r:embed="rId4"/>
          <a:stretch>
            <a:fillRect/>
          </a:stretch>
        </p:blipFill>
        <p:spPr>
          <a:xfrm>
            <a:off x="2895600" y="2043072"/>
            <a:ext cx="1172406" cy="2986128"/>
          </a:xfrm>
          <a:prstGeom prst="rect">
            <a:avLst/>
          </a:prstGeom>
        </p:spPr>
      </p:pic>
      <p:sp>
        <p:nvSpPr>
          <p:cNvPr id="4" name="TextBox 3"/>
          <p:cNvSpPr txBox="1"/>
          <p:nvPr/>
        </p:nvSpPr>
        <p:spPr>
          <a:xfrm>
            <a:off x="1524000" y="5638800"/>
            <a:ext cx="9144000" cy="547842"/>
          </a:xfrm>
          <a:prstGeom prst="rect">
            <a:avLst/>
          </a:prstGeom>
          <a:noFill/>
        </p:spPr>
        <p:txBody>
          <a:bodyPr wrap="square" rtlCol="0">
            <a:spAutoFit/>
          </a:bodyPr>
          <a:lstStyle/>
          <a:p>
            <a:pPr algn="ctr">
              <a:lnSpc>
                <a:spcPct val="90000"/>
              </a:lnSpc>
            </a:pPr>
            <a:r>
              <a:rPr lang="en-US" sz="3200" dirty="0"/>
              <a:t>Visual reminder; Not a hierarchy</a:t>
            </a:r>
          </a:p>
        </p:txBody>
      </p:sp>
      <p:sp>
        <p:nvSpPr>
          <p:cNvPr id="5" name="Rectangle 4"/>
          <p:cNvSpPr/>
          <p:nvPr/>
        </p:nvSpPr>
        <p:spPr>
          <a:xfrm>
            <a:off x="1524000" y="491778"/>
            <a:ext cx="9144000" cy="830997"/>
          </a:xfrm>
          <a:prstGeom prst="rect">
            <a:avLst/>
          </a:prstGeom>
        </p:spPr>
        <p:txBody>
          <a:bodyPr wrap="square">
            <a:spAutoFit/>
          </a:bodyPr>
          <a:lstStyle/>
          <a:p>
            <a:pPr algn="ctr"/>
            <a:r>
              <a:rPr lang="en-US" sz="4800" b="1" dirty="0">
                <a:cs typeface="Century Gothic"/>
              </a:rPr>
              <a:t>Ladder</a:t>
            </a:r>
          </a:p>
        </p:txBody>
      </p:sp>
    </p:spTree>
    <p:extLst>
      <p:ext uri="{BB962C8B-B14F-4D97-AF65-F5344CB8AC3E}">
        <p14:creationId xmlns:p14="http://schemas.microsoft.com/office/powerpoint/2010/main" val="1657492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1143000"/>
            <a:ext cx="8458200" cy="2308324"/>
          </a:xfrm>
          <a:prstGeom prst="rect">
            <a:avLst/>
          </a:prstGeom>
          <a:noFill/>
        </p:spPr>
        <p:txBody>
          <a:bodyPr wrap="square" rtlCol="0">
            <a:spAutoFit/>
          </a:bodyPr>
          <a:lstStyle/>
          <a:p>
            <a:pPr algn="ctr"/>
            <a:r>
              <a:rPr lang="en-US" sz="4800" dirty="0">
                <a:cs typeface="Century Gothic"/>
              </a:rPr>
              <a:t>For each </a:t>
            </a:r>
            <a:r>
              <a:rPr lang="en-US" sz="4800" u="sng" dirty="0">
                <a:cs typeface="Century Gothic"/>
              </a:rPr>
              <a:t>rung</a:t>
            </a:r>
            <a:r>
              <a:rPr lang="en-US" sz="4800" dirty="0">
                <a:cs typeface="Century Gothic"/>
              </a:rPr>
              <a:t> to be </a:t>
            </a:r>
            <a:r>
              <a:rPr lang="en-US" sz="4800" b="1" dirty="0">
                <a:solidFill>
                  <a:srgbClr val="00B050"/>
                </a:solidFill>
                <a:cs typeface="Century Gothic"/>
              </a:rPr>
              <a:t>assessable</a:t>
            </a:r>
            <a:r>
              <a:rPr lang="en-US" sz="4800" dirty="0">
                <a:cs typeface="Century Gothic"/>
              </a:rPr>
              <a:t>,</a:t>
            </a:r>
          </a:p>
          <a:p>
            <a:pPr algn="ctr"/>
            <a:r>
              <a:rPr lang="en-US" sz="4800" dirty="0">
                <a:cs typeface="Century Gothic"/>
              </a:rPr>
              <a:t>it needs to meet two</a:t>
            </a:r>
          </a:p>
        </p:txBody>
      </p:sp>
      <p:sp>
        <p:nvSpPr>
          <p:cNvPr id="4" name="AutoShape 2" descr="Image result for gold coins"/>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gold coins"/>
          <p:cNvSpPr>
            <a:spLocks noChangeAspect="1" noChangeArrowheads="1"/>
          </p:cNvSpPr>
          <p:nvPr/>
        </p:nvSpPr>
        <p:spPr bwMode="auto">
          <a:xfrm>
            <a:off x="1815193" y="31273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Image result for gold coins"/>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Rectangle 2"/>
          <p:cNvSpPr/>
          <p:nvPr/>
        </p:nvSpPr>
        <p:spPr>
          <a:xfrm>
            <a:off x="4800600" y="4343401"/>
            <a:ext cx="2165978" cy="830997"/>
          </a:xfrm>
          <a:prstGeom prst="rect">
            <a:avLst/>
          </a:prstGeom>
        </p:spPr>
        <p:txBody>
          <a:bodyPr wrap="none">
            <a:spAutoFit/>
          </a:bodyPr>
          <a:lstStyle/>
          <a:p>
            <a:r>
              <a:rPr lang="en-US" sz="4800" dirty="0">
                <a:cs typeface="Century Gothic"/>
              </a:rPr>
              <a:t>criteria:</a:t>
            </a:r>
            <a:endParaRPr lang="en-US" sz="4800" dirty="0"/>
          </a:p>
        </p:txBody>
      </p:sp>
      <p:sp>
        <p:nvSpPr>
          <p:cNvPr id="8" name="Rectangle 7"/>
          <p:cNvSpPr/>
          <p:nvPr/>
        </p:nvSpPr>
        <p:spPr>
          <a:xfrm>
            <a:off x="2034631" y="3235405"/>
            <a:ext cx="8122737" cy="1107996"/>
          </a:xfrm>
          <a:prstGeom prst="rect">
            <a:avLst/>
          </a:prstGeom>
        </p:spPr>
        <p:txBody>
          <a:bodyPr wrap="none">
            <a:spAutoFit/>
          </a:bodyPr>
          <a:lstStyle/>
          <a:p>
            <a:pPr algn="ctr"/>
            <a:r>
              <a:rPr lang="en-US" sz="6600" b="1" dirty="0">
                <a:solidFill>
                  <a:srgbClr val="FF0000"/>
                </a:solidFill>
                <a:cs typeface="Century Gothic"/>
              </a:rPr>
              <a:t>necessary</a:t>
            </a:r>
            <a:r>
              <a:rPr lang="en-US" sz="6600" dirty="0">
                <a:cs typeface="Century Gothic"/>
              </a:rPr>
              <a:t> </a:t>
            </a:r>
            <a:r>
              <a:rPr lang="en-US" sz="6600" b="1" dirty="0">
                <a:solidFill>
                  <a:srgbClr val="FF0000"/>
                </a:solidFill>
                <a:cs typeface="Century Gothic"/>
              </a:rPr>
              <a:t>&amp;</a:t>
            </a:r>
            <a:r>
              <a:rPr lang="en-US" sz="6600" dirty="0">
                <a:cs typeface="Century Gothic"/>
              </a:rPr>
              <a:t> </a:t>
            </a:r>
            <a:r>
              <a:rPr lang="en-US" sz="6600" b="1" dirty="0">
                <a:solidFill>
                  <a:srgbClr val="FF0000"/>
                </a:solidFill>
                <a:cs typeface="Century Gothic"/>
              </a:rPr>
              <a:t>sufficient</a:t>
            </a:r>
            <a:endParaRPr lang="en-US" sz="6600" dirty="0">
              <a:cs typeface="Century Gothic"/>
            </a:endParaRPr>
          </a:p>
        </p:txBody>
      </p:sp>
    </p:spTree>
    <p:extLst>
      <p:ext uri="{BB962C8B-B14F-4D97-AF65-F5344CB8AC3E}">
        <p14:creationId xmlns:p14="http://schemas.microsoft.com/office/powerpoint/2010/main" val="1327178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5-Point Star 6"/>
          <p:cNvSpPr/>
          <p:nvPr/>
        </p:nvSpPr>
        <p:spPr>
          <a:xfrm>
            <a:off x="5563769" y="457200"/>
            <a:ext cx="1066800" cy="990600"/>
          </a:xfrm>
          <a:prstGeom prst="star5">
            <a:avLst/>
          </a:prstGeom>
          <a:solidFill>
            <a:srgbClr val="FF0000"/>
          </a:solidFill>
          <a:ln w="38100">
            <a:solidFill>
              <a:srgbClr val="FFFF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524000" y="1841686"/>
            <a:ext cx="9144000" cy="1117229"/>
          </a:xfrm>
          <a:prstGeom prst="rect">
            <a:avLst/>
          </a:prstGeom>
          <a:noFill/>
        </p:spPr>
        <p:txBody>
          <a:bodyPr wrap="square" rtlCol="0">
            <a:spAutoFit/>
          </a:bodyPr>
          <a:lstStyle/>
          <a:p>
            <a:pPr algn="ctr">
              <a:lnSpc>
                <a:spcPct val="90000"/>
              </a:lnSpc>
            </a:pPr>
            <a:r>
              <a:rPr lang="en-US" sz="7200" b="1" dirty="0"/>
              <a:t>Assessable PLOs</a:t>
            </a:r>
          </a:p>
        </p:txBody>
      </p:sp>
      <p:sp>
        <p:nvSpPr>
          <p:cNvPr id="3" name="TextBox 2"/>
          <p:cNvSpPr txBox="1"/>
          <p:nvPr/>
        </p:nvSpPr>
        <p:spPr>
          <a:xfrm>
            <a:off x="3423390" y="3276600"/>
            <a:ext cx="6553200" cy="2228302"/>
          </a:xfrm>
          <a:prstGeom prst="rect">
            <a:avLst/>
          </a:prstGeom>
          <a:noFill/>
        </p:spPr>
        <p:txBody>
          <a:bodyPr wrap="square" rtlCol="0">
            <a:spAutoFit/>
          </a:bodyPr>
          <a:lstStyle/>
          <a:p>
            <a:pPr marL="1143000" indent="-1143000">
              <a:lnSpc>
                <a:spcPct val="90000"/>
              </a:lnSpc>
              <a:spcAft>
                <a:spcPts val="2400"/>
              </a:spcAft>
              <a:buFont typeface="+mj-lt"/>
              <a:buAutoNum type="arabicPeriod"/>
            </a:pPr>
            <a:r>
              <a:rPr lang="en-US" sz="6600" dirty="0"/>
              <a:t> Observable</a:t>
            </a:r>
          </a:p>
          <a:p>
            <a:pPr marL="1143000" indent="-1143000">
              <a:lnSpc>
                <a:spcPct val="90000"/>
              </a:lnSpc>
              <a:spcAft>
                <a:spcPts val="600"/>
              </a:spcAft>
              <a:buFont typeface="+mj-lt"/>
              <a:buAutoNum type="arabicPeriod"/>
            </a:pPr>
            <a:r>
              <a:rPr lang="en-US" sz="6600" dirty="0"/>
              <a:t> Focused</a:t>
            </a:r>
          </a:p>
        </p:txBody>
      </p:sp>
    </p:spTree>
    <p:extLst>
      <p:ext uri="{BB962C8B-B14F-4D97-AF65-F5344CB8AC3E}">
        <p14:creationId xmlns:p14="http://schemas.microsoft.com/office/powerpoint/2010/main" val="6117686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8" presetClass="emph" presetSubtype="0" fill="hold" grpId="0" nodeType="clickEffect">
                                  <p:stCondLst>
                                    <p:cond delay="0"/>
                                  </p:stCondLst>
                                  <p:childTnLst>
                                    <p:animRot by="21600000">
                                      <p:cBhvr>
                                        <p:cTn id="20" dur="200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492125"/>
            <a:ext cx="9144000" cy="1692275"/>
          </a:xfrm>
        </p:spPr>
        <p:txBody>
          <a:bodyPr>
            <a:noAutofit/>
          </a:bodyPr>
          <a:lstStyle/>
          <a:p>
            <a:pPr algn="ctr"/>
            <a:r>
              <a:rPr lang="en-US" sz="5400" dirty="0"/>
              <a:t>Criterion 1: Observable</a:t>
            </a:r>
            <a:endParaRPr lang="en-US" sz="5400" dirty="0">
              <a:solidFill>
                <a:srgbClr val="FEFFFF"/>
              </a:solidFill>
            </a:endParaRPr>
          </a:p>
        </p:txBody>
      </p:sp>
      <p:pic>
        <p:nvPicPr>
          <p:cNvPr id="1026" name="Picture 2" descr="Image result for someone painting a pi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1623" y="2362200"/>
            <a:ext cx="5008755"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70912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400" y="914401"/>
            <a:ext cx="7772400" cy="5106013"/>
          </a:xfrm>
          <a:prstGeom prst="rect">
            <a:avLst/>
          </a:prstGeom>
          <a:noFill/>
        </p:spPr>
        <p:txBody>
          <a:bodyPr wrap="square" rtlCol="0">
            <a:spAutoFit/>
          </a:bodyPr>
          <a:lstStyle/>
          <a:p>
            <a:pPr marL="342900" indent="-342900">
              <a:lnSpc>
                <a:spcPct val="90000"/>
              </a:lnSpc>
              <a:buFont typeface="Arial" panose="020B0604020202020204" pitchFamily="34" charset="0"/>
              <a:buChar char="•"/>
            </a:pPr>
            <a:r>
              <a:rPr lang="en-US" sz="3600" b="1" u="sng" dirty="0"/>
              <a:t>Perform</a:t>
            </a:r>
            <a:r>
              <a:rPr lang="en-US" sz="3600" dirty="0"/>
              <a:t> a monologue</a:t>
            </a:r>
          </a:p>
          <a:p>
            <a:pPr marL="342900" indent="-342900">
              <a:lnSpc>
                <a:spcPct val="90000"/>
              </a:lnSpc>
              <a:buFont typeface="Arial" panose="020B0604020202020204" pitchFamily="34" charset="0"/>
              <a:buChar char="•"/>
            </a:pPr>
            <a:r>
              <a:rPr lang="en-US" sz="3600" b="1" u="sng" dirty="0"/>
              <a:t>Mix</a:t>
            </a:r>
            <a:r>
              <a:rPr lang="en-US" sz="3600" dirty="0"/>
              <a:t> chemicals</a:t>
            </a:r>
          </a:p>
          <a:p>
            <a:pPr marL="342900" indent="-342900">
              <a:lnSpc>
                <a:spcPct val="90000"/>
              </a:lnSpc>
              <a:buFont typeface="Arial" panose="020B0604020202020204" pitchFamily="34" charset="0"/>
              <a:buChar char="•"/>
            </a:pPr>
            <a:r>
              <a:rPr lang="en-US" sz="3600" b="1" u="sng" dirty="0"/>
              <a:t>Create</a:t>
            </a:r>
            <a:r>
              <a:rPr lang="en-US" sz="3600" dirty="0"/>
              <a:t> a lesson plan</a:t>
            </a:r>
          </a:p>
          <a:p>
            <a:pPr marL="342900" indent="-342900">
              <a:lnSpc>
                <a:spcPct val="90000"/>
              </a:lnSpc>
              <a:buFont typeface="Arial" panose="020B0604020202020204" pitchFamily="34" charset="0"/>
              <a:buChar char="•"/>
            </a:pPr>
            <a:r>
              <a:rPr lang="en-US" sz="3600" b="1" u="sng" dirty="0"/>
              <a:t>Sing</a:t>
            </a:r>
            <a:r>
              <a:rPr lang="en-US" sz="3600" dirty="0"/>
              <a:t> an aria</a:t>
            </a:r>
          </a:p>
          <a:p>
            <a:pPr marL="342900" indent="-342900">
              <a:lnSpc>
                <a:spcPct val="90000"/>
              </a:lnSpc>
              <a:buFont typeface="Arial" panose="020B0604020202020204" pitchFamily="34" charset="0"/>
              <a:buChar char="•"/>
            </a:pPr>
            <a:r>
              <a:rPr lang="en-US" sz="3600" b="1" u="sng" dirty="0"/>
              <a:t>Build</a:t>
            </a:r>
            <a:r>
              <a:rPr lang="en-US" sz="3600" dirty="0"/>
              <a:t> a robot</a:t>
            </a:r>
          </a:p>
          <a:p>
            <a:pPr marL="342900" indent="-342900">
              <a:lnSpc>
                <a:spcPct val="90000"/>
              </a:lnSpc>
              <a:buFont typeface="Arial" panose="020B0604020202020204" pitchFamily="34" charset="0"/>
              <a:buChar char="•"/>
            </a:pPr>
            <a:r>
              <a:rPr lang="en-US" sz="3600" b="1" u="sng" dirty="0"/>
              <a:t>Write</a:t>
            </a:r>
            <a:r>
              <a:rPr lang="en-US" sz="3600" dirty="0"/>
              <a:t> a press release</a:t>
            </a:r>
          </a:p>
          <a:p>
            <a:pPr marL="342900" indent="-342900">
              <a:lnSpc>
                <a:spcPct val="90000"/>
              </a:lnSpc>
              <a:buFont typeface="Arial" panose="020B0604020202020204" pitchFamily="34" charset="0"/>
              <a:buChar char="•"/>
            </a:pPr>
            <a:r>
              <a:rPr lang="en-US" sz="3600" b="1" u="sng" dirty="0"/>
              <a:t>Program</a:t>
            </a:r>
            <a:r>
              <a:rPr lang="en-US" sz="3600" dirty="0"/>
              <a:t> a computer </a:t>
            </a:r>
          </a:p>
          <a:p>
            <a:pPr marL="342900" indent="-342900">
              <a:lnSpc>
                <a:spcPct val="90000"/>
              </a:lnSpc>
              <a:buFont typeface="Arial" panose="020B0604020202020204" pitchFamily="34" charset="0"/>
              <a:buChar char="•"/>
            </a:pPr>
            <a:r>
              <a:rPr lang="en-US" sz="3600" b="1" u="sng" dirty="0"/>
              <a:t>Compose</a:t>
            </a:r>
            <a:r>
              <a:rPr lang="en-US" sz="3600" dirty="0"/>
              <a:t> an original jazz score</a:t>
            </a:r>
          </a:p>
          <a:p>
            <a:pPr marL="342900" indent="-342900">
              <a:lnSpc>
                <a:spcPct val="90000"/>
              </a:lnSpc>
              <a:buFont typeface="Arial" panose="020B0604020202020204" pitchFamily="34" charset="0"/>
              <a:buChar char="•"/>
            </a:pPr>
            <a:r>
              <a:rPr lang="en-US" sz="3600" b="1" u="sng" dirty="0"/>
              <a:t>Prepare</a:t>
            </a:r>
            <a:r>
              <a:rPr lang="en-US" sz="3600" dirty="0"/>
              <a:t> a financial </a:t>
            </a:r>
            <a:r>
              <a:rPr lang="en-US" sz="3800" dirty="0"/>
              <a:t>statement</a:t>
            </a:r>
          </a:p>
          <a:p>
            <a:pPr marL="342900" indent="-342900">
              <a:lnSpc>
                <a:spcPct val="90000"/>
              </a:lnSpc>
              <a:buFont typeface="Arial" panose="020B0604020202020204" pitchFamily="34" charset="0"/>
              <a:buChar char="•"/>
            </a:pPr>
            <a:r>
              <a:rPr lang="en-US" sz="3600" b="1" u="sng" dirty="0"/>
              <a:t>Take</a:t>
            </a:r>
            <a:r>
              <a:rPr lang="en-US" sz="3600" dirty="0"/>
              <a:t> a client history</a:t>
            </a:r>
          </a:p>
        </p:txBody>
      </p:sp>
      <p:sp>
        <p:nvSpPr>
          <p:cNvPr id="3" name="TextBox 2"/>
          <p:cNvSpPr txBox="1"/>
          <p:nvPr/>
        </p:nvSpPr>
        <p:spPr>
          <a:xfrm>
            <a:off x="4996476" y="152401"/>
            <a:ext cx="4800600" cy="590931"/>
          </a:xfrm>
          <a:prstGeom prst="rect">
            <a:avLst/>
          </a:prstGeom>
          <a:noFill/>
        </p:spPr>
        <p:txBody>
          <a:bodyPr wrap="square" rtlCol="0">
            <a:spAutoFit/>
          </a:bodyPr>
          <a:lstStyle/>
          <a:p>
            <a:pPr>
              <a:lnSpc>
                <a:spcPct val="90000"/>
              </a:lnSpc>
            </a:pPr>
            <a:r>
              <a:rPr lang="en-US" sz="3600" b="1" dirty="0"/>
              <a:t>Skills</a:t>
            </a:r>
          </a:p>
        </p:txBody>
      </p:sp>
    </p:spTree>
    <p:extLst>
      <p:ext uri="{BB962C8B-B14F-4D97-AF65-F5344CB8AC3E}">
        <p14:creationId xmlns:p14="http://schemas.microsoft.com/office/powerpoint/2010/main" val="1355447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rain inside of a he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609600"/>
            <a:ext cx="4762500" cy="4762500"/>
          </a:xfrm>
          <a:prstGeom prst="rect">
            <a:avLst/>
          </a:prstGeom>
        </p:spPr>
      </p:pic>
      <p:cxnSp>
        <p:nvCxnSpPr>
          <p:cNvPr id="5" name="Straight Arrow Connector 4"/>
          <p:cNvCxnSpPr/>
          <p:nvPr/>
        </p:nvCxnSpPr>
        <p:spPr>
          <a:xfrm flipH="1" flipV="1">
            <a:off x="3145704" y="990600"/>
            <a:ext cx="2158846" cy="990600"/>
          </a:xfrm>
          <a:prstGeom prst="straightConnector1">
            <a:avLst/>
          </a:prstGeom>
          <a:ln w="57150">
            <a:solidFill>
              <a:srgbClr val="FF0000"/>
            </a:solidFill>
            <a:miter lim="800000"/>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295400" y="5650956"/>
            <a:ext cx="9144000" cy="991041"/>
          </a:xfrm>
          <a:prstGeom prst="rect">
            <a:avLst/>
          </a:prstGeom>
          <a:noFill/>
        </p:spPr>
        <p:txBody>
          <a:bodyPr wrap="square" rtlCol="0">
            <a:spAutoFit/>
          </a:bodyPr>
          <a:lstStyle/>
          <a:p>
            <a:pPr algn="ctr">
              <a:lnSpc>
                <a:spcPct val="90000"/>
              </a:lnSpc>
            </a:pPr>
            <a:r>
              <a:rPr lang="en-US" sz="3200" dirty="0"/>
              <a:t>What is inside the student’s head is not directly observable to the faculty member </a:t>
            </a:r>
          </a:p>
        </p:txBody>
      </p:sp>
    </p:spTree>
    <p:extLst>
      <p:ext uri="{BB962C8B-B14F-4D97-AF65-F5344CB8AC3E}">
        <p14:creationId xmlns:p14="http://schemas.microsoft.com/office/powerpoint/2010/main" val="3760843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32273" y="1810558"/>
            <a:ext cx="3625453" cy="3794522"/>
          </a:xfrm>
          <a:prstGeom prst="rect">
            <a:avLst/>
          </a:prstGeom>
        </p:spPr>
        <p:txBody>
          <a:bodyPr vert="horz" lIns="64291" tIns="32146" rIns="64291" bIns="32146" rtlCol="0">
            <a:noAutofit/>
          </a:bodyPr>
          <a:lstStyle/>
          <a:p>
            <a:pPr marL="607197">
              <a:buBlip>
                <a:blip r:embed="rId3"/>
              </a:buBlip>
              <a:defRPr/>
            </a:pPr>
            <a:r>
              <a:rPr lang="en-US" altLang="en-US" sz="3200" dirty="0">
                <a:ea typeface="CatholicSchoolGirls Intl BB" panose="02000506000000020003" pitchFamily="2" charset="0"/>
                <a:cs typeface="Century Gothic"/>
              </a:rPr>
              <a:t>Know</a:t>
            </a:r>
          </a:p>
          <a:p>
            <a:pPr marL="607197">
              <a:buBlip>
                <a:blip r:embed="rId3"/>
              </a:buBlip>
              <a:defRPr/>
            </a:pPr>
            <a:r>
              <a:rPr lang="en-US" altLang="en-US" sz="3200" dirty="0">
                <a:ea typeface="CatholicSchoolGirls Intl BB" panose="02000506000000020003" pitchFamily="2" charset="0"/>
                <a:cs typeface="Century Gothic"/>
              </a:rPr>
              <a:t>Learn</a:t>
            </a:r>
          </a:p>
          <a:p>
            <a:pPr marL="607197">
              <a:buBlip>
                <a:blip r:embed="rId3"/>
              </a:buBlip>
              <a:defRPr/>
            </a:pPr>
            <a:r>
              <a:rPr lang="en-US" altLang="en-US" sz="3200" dirty="0">
                <a:ea typeface="CatholicSchoolGirls Intl BB" panose="02000506000000020003" pitchFamily="2" charset="0"/>
                <a:cs typeface="Century Gothic"/>
              </a:rPr>
              <a:t>Understand</a:t>
            </a:r>
          </a:p>
          <a:p>
            <a:pPr marL="607197">
              <a:buBlip>
                <a:blip r:embed="rId3"/>
              </a:buBlip>
              <a:defRPr/>
            </a:pPr>
            <a:r>
              <a:rPr lang="en-US" altLang="en-US" sz="3200" dirty="0">
                <a:ea typeface="CatholicSchoolGirls Intl BB" panose="02000506000000020003" pitchFamily="2" charset="0"/>
                <a:cs typeface="Century Gothic"/>
              </a:rPr>
              <a:t>Comprehend</a:t>
            </a:r>
          </a:p>
          <a:p>
            <a:pPr marL="607197">
              <a:buBlip>
                <a:blip r:embed="rId3"/>
              </a:buBlip>
              <a:defRPr/>
            </a:pPr>
            <a:r>
              <a:rPr lang="en-US" altLang="en-US" sz="3200" dirty="0">
                <a:ea typeface="CatholicSchoolGirls Intl BB" panose="02000506000000020003" pitchFamily="2" charset="0"/>
                <a:cs typeface="Century Gothic"/>
              </a:rPr>
              <a:t>Appreciate</a:t>
            </a:r>
          </a:p>
          <a:p>
            <a:pPr marL="607197">
              <a:buBlip>
                <a:blip r:embed="rId3"/>
              </a:buBlip>
              <a:defRPr/>
            </a:pPr>
            <a:r>
              <a:rPr lang="en-US" altLang="en-US" sz="3200" dirty="0">
                <a:ea typeface="CatholicSchoolGirls Intl BB" panose="02000506000000020003" pitchFamily="2" charset="0"/>
                <a:cs typeface="Century Gothic"/>
              </a:rPr>
              <a:t>Study</a:t>
            </a:r>
          </a:p>
          <a:p>
            <a:pPr marL="607197">
              <a:buBlip>
                <a:blip r:embed="rId3"/>
              </a:buBlip>
              <a:defRPr/>
            </a:pPr>
            <a:r>
              <a:rPr lang="en-US" altLang="en-US" sz="3200" dirty="0">
                <a:ea typeface="CatholicSchoolGirls Intl BB" panose="02000506000000020003" pitchFamily="2" charset="0"/>
                <a:cs typeface="Century Gothic"/>
              </a:rPr>
              <a:t>Experience</a:t>
            </a:r>
          </a:p>
          <a:p>
            <a:pPr>
              <a:defRPr/>
            </a:pPr>
            <a:endParaRPr lang="en-US" sz="3200" dirty="0"/>
          </a:p>
        </p:txBody>
      </p:sp>
      <p:sp>
        <p:nvSpPr>
          <p:cNvPr id="4" name="Content Placeholder 3"/>
          <p:cNvSpPr>
            <a:spLocks noGrp="1"/>
          </p:cNvSpPr>
          <p:nvPr>
            <p:ph sz="half" idx="2"/>
          </p:nvPr>
        </p:nvSpPr>
        <p:spPr>
          <a:xfrm>
            <a:off x="4657726" y="1582162"/>
            <a:ext cx="5334000" cy="4861322"/>
          </a:xfrm>
          <a:prstGeom prst="rect">
            <a:avLst/>
          </a:prstGeom>
        </p:spPr>
        <p:txBody>
          <a:bodyPr vert="horz" lIns="64291" tIns="32146" rIns="64291" bIns="32146" rtlCol="0">
            <a:noAutofit/>
          </a:bodyPr>
          <a:lstStyle/>
          <a:p>
            <a:pPr marL="607197">
              <a:lnSpc>
                <a:spcPct val="120000"/>
              </a:lnSpc>
              <a:buBlip>
                <a:blip r:embed="rId3"/>
              </a:buBlip>
              <a:defRPr/>
            </a:pPr>
            <a:r>
              <a:rPr lang="en-US" altLang="en-US" sz="3200" dirty="0">
                <a:ea typeface="CatholicSchoolGirls Intl BB" panose="02000506000000020003" pitchFamily="2" charset="0"/>
                <a:cs typeface="Century Gothic"/>
              </a:rPr>
              <a:t>Become familiar with</a:t>
            </a:r>
          </a:p>
          <a:p>
            <a:pPr marL="607197">
              <a:lnSpc>
                <a:spcPct val="100000"/>
              </a:lnSpc>
              <a:spcBef>
                <a:spcPts val="1200"/>
              </a:spcBef>
              <a:buBlip>
                <a:blip r:embed="rId3"/>
              </a:buBlip>
              <a:defRPr/>
            </a:pPr>
            <a:r>
              <a:rPr lang="en-US" altLang="en-US" sz="3200" dirty="0">
                <a:ea typeface="CatholicSchoolGirls Intl BB" panose="02000506000000020003" pitchFamily="2" charset="0"/>
                <a:cs typeface="Century Gothic"/>
              </a:rPr>
              <a:t>Be knowledgeable about</a:t>
            </a:r>
          </a:p>
          <a:p>
            <a:pPr marL="607197">
              <a:lnSpc>
                <a:spcPct val="100000"/>
              </a:lnSpc>
              <a:spcBef>
                <a:spcPts val="900"/>
              </a:spcBef>
              <a:buBlip>
                <a:blip r:embed="rId3"/>
              </a:buBlip>
              <a:defRPr/>
            </a:pPr>
            <a:r>
              <a:rPr lang="en-US" altLang="en-US" sz="3200" dirty="0">
                <a:ea typeface="CatholicSchoolGirls Intl BB" panose="02000506000000020003" pitchFamily="2" charset="0"/>
                <a:cs typeface="Century Gothic"/>
              </a:rPr>
              <a:t>Think</a:t>
            </a:r>
          </a:p>
          <a:p>
            <a:pPr marL="607197">
              <a:lnSpc>
                <a:spcPct val="100000"/>
              </a:lnSpc>
              <a:buBlip>
                <a:blip r:embed="rId3"/>
              </a:buBlip>
              <a:defRPr/>
            </a:pPr>
            <a:r>
              <a:rPr lang="en-US" altLang="en-US" sz="3200" dirty="0">
                <a:ea typeface="CatholicSchoolGirls Intl BB" panose="02000506000000020003" pitchFamily="2" charset="0"/>
                <a:cs typeface="Century Gothic"/>
              </a:rPr>
              <a:t>Value</a:t>
            </a:r>
          </a:p>
          <a:p>
            <a:pPr marL="607197">
              <a:lnSpc>
                <a:spcPct val="100000"/>
              </a:lnSpc>
              <a:spcBef>
                <a:spcPts val="900"/>
              </a:spcBef>
              <a:buBlip>
                <a:blip r:embed="rId3"/>
              </a:buBlip>
              <a:defRPr/>
            </a:pPr>
            <a:r>
              <a:rPr lang="en-US" sz="3200" dirty="0">
                <a:ea typeface="CatholicSchoolGirls Intl BB" panose="02000506000000020003" pitchFamily="2" charset="0"/>
                <a:cs typeface="Century Gothic"/>
              </a:rPr>
              <a:t>Realize </a:t>
            </a:r>
          </a:p>
          <a:p>
            <a:pPr marL="607197">
              <a:lnSpc>
                <a:spcPct val="100000"/>
              </a:lnSpc>
              <a:spcBef>
                <a:spcPts val="900"/>
              </a:spcBef>
              <a:buBlip>
                <a:blip r:embed="rId3"/>
              </a:buBlip>
              <a:defRPr/>
            </a:pPr>
            <a:r>
              <a:rPr lang="en-US" altLang="en-US" sz="3200" dirty="0">
                <a:ea typeface="CatholicSchoolGirls Intl BB" panose="02000506000000020003" pitchFamily="2" charset="0"/>
                <a:cs typeface="Century Gothic"/>
              </a:rPr>
              <a:t>Become aware of</a:t>
            </a:r>
          </a:p>
          <a:p>
            <a:pPr marL="607197">
              <a:lnSpc>
                <a:spcPct val="100000"/>
              </a:lnSpc>
              <a:spcBef>
                <a:spcPts val="900"/>
              </a:spcBef>
              <a:buBlip>
                <a:blip r:embed="rId3"/>
              </a:buBlip>
              <a:defRPr/>
            </a:pPr>
            <a:r>
              <a:rPr lang="en-US" altLang="en-US" sz="3200" dirty="0">
                <a:ea typeface="CatholicSchoolGirls Intl BB" panose="02000506000000020003" pitchFamily="2" charset="0"/>
                <a:cs typeface="Century Gothic"/>
              </a:rPr>
              <a:t>See</a:t>
            </a:r>
          </a:p>
          <a:p>
            <a:pPr marL="285740" indent="0">
              <a:buNone/>
              <a:defRPr/>
            </a:pPr>
            <a:endParaRPr lang="en-US" sz="3200" dirty="0"/>
          </a:p>
          <a:p>
            <a:pPr>
              <a:defRPr/>
            </a:pPr>
            <a:endParaRPr lang="en-US" sz="3200" dirty="0"/>
          </a:p>
        </p:txBody>
      </p:sp>
      <p:sp>
        <p:nvSpPr>
          <p:cNvPr id="6" name="TextBox 5"/>
          <p:cNvSpPr txBox="1"/>
          <p:nvPr/>
        </p:nvSpPr>
        <p:spPr>
          <a:xfrm>
            <a:off x="1838326" y="258723"/>
            <a:ext cx="8153400" cy="646331"/>
          </a:xfrm>
          <a:prstGeom prst="rect">
            <a:avLst/>
          </a:prstGeom>
          <a:noFill/>
        </p:spPr>
        <p:txBody>
          <a:bodyPr wrap="square" rtlCol="0">
            <a:spAutoFit/>
          </a:bodyPr>
          <a:lstStyle/>
          <a:p>
            <a:pPr algn="ctr"/>
            <a:r>
              <a:rPr lang="en-US" sz="3600" b="1" dirty="0">
                <a:solidFill>
                  <a:srgbClr val="00B050"/>
                </a:solidFill>
                <a:latin typeface="+mj-lt"/>
                <a:cs typeface="Century Gothic"/>
              </a:rPr>
              <a:t>Examples of Non-observable Verbs</a:t>
            </a:r>
          </a:p>
        </p:txBody>
      </p:sp>
      <p:sp>
        <p:nvSpPr>
          <p:cNvPr id="5" name="TextBox 4"/>
          <p:cNvSpPr txBox="1"/>
          <p:nvPr/>
        </p:nvSpPr>
        <p:spPr>
          <a:xfrm>
            <a:off x="8983197" y="6080468"/>
            <a:ext cx="3124200" cy="547842"/>
          </a:xfrm>
          <a:prstGeom prst="rect">
            <a:avLst/>
          </a:prstGeom>
          <a:noFill/>
        </p:spPr>
        <p:txBody>
          <a:bodyPr wrap="square" rtlCol="0">
            <a:spAutoFit/>
          </a:bodyPr>
          <a:lstStyle/>
          <a:p>
            <a:pPr>
              <a:lnSpc>
                <a:spcPct val="90000"/>
              </a:lnSpc>
            </a:pPr>
            <a:r>
              <a:rPr lang="en-US" sz="3200" dirty="0"/>
              <a:t>Avoid these!</a:t>
            </a:r>
          </a:p>
        </p:txBody>
      </p:sp>
    </p:spTree>
    <p:extLst>
      <p:ext uri="{BB962C8B-B14F-4D97-AF65-F5344CB8AC3E}">
        <p14:creationId xmlns:p14="http://schemas.microsoft.com/office/powerpoint/2010/main" val="145421712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xmlns:p14="http://schemas.microsoft.com/office/powerpoint/2010/mai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Image result for presentation"/>
          <p:cNvPicPr>
            <a:picLocks noChangeAspect="1" noChangeArrowheads="1"/>
          </p:cNvPicPr>
          <p:nvPr/>
        </p:nvPicPr>
        <p:blipFill rotWithShape="1">
          <a:blip r:embed="rId3">
            <a:extLst>
              <a:ext uri="{28A0092B-C50C-407E-A947-70E740481C1C}">
                <a14:useLocalDpi xmlns:a14="http://schemas.microsoft.com/office/drawing/2010/main" val="0"/>
              </a:ext>
            </a:extLst>
          </a:blip>
          <a:srcRect r="26667"/>
          <a:stretch/>
        </p:blipFill>
        <p:spPr bwMode="auto">
          <a:xfrm>
            <a:off x="1873624" y="312739"/>
            <a:ext cx="3024770" cy="314758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Image result for black college studen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5001" y="4661758"/>
            <a:ext cx="4334931" cy="1828800"/>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10" descr="https://qph.fs.quoracdn.net/main-qimg-4bab797b696d197cf82ed0881c016bd2.webp"/>
          <p:cNvSpPr>
            <a:spLocks noChangeAspect="1" noChangeArrowheads="1"/>
          </p:cNvSpPr>
          <p:nvPr/>
        </p:nvSpPr>
        <p:spPr bwMode="auto">
          <a:xfrm>
            <a:off x="1752600"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12" descr="https://qph.fs.quoracdn.net/main-qimg-4bab797b696d197cf82ed0881c016bd2.webp"/>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90" name="Picture 18" descr="Image result for program a comput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15000" y="479496"/>
            <a:ext cx="4480320" cy="2202239"/>
          </a:xfrm>
          <a:prstGeom prst="rect">
            <a:avLst/>
          </a:prstGeom>
          <a:noFill/>
          <a:extLst>
            <a:ext uri="{909E8E84-426E-40DD-AFC4-6F175D3DCCD1}">
              <a14:hiddenFill xmlns:a14="http://schemas.microsoft.com/office/drawing/2010/main">
                <a:solidFill>
                  <a:srgbClr val="FFFFFF"/>
                </a:solidFill>
              </a14:hiddenFill>
            </a:ext>
          </a:extLst>
        </p:spPr>
      </p:pic>
      <p:pic>
        <p:nvPicPr>
          <p:cNvPr id="3094" name="Picture 22" descr="Image result for do somethi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52332" y="3140518"/>
            <a:ext cx="2411056" cy="1119232"/>
          </a:xfrm>
          <a:prstGeom prst="rect">
            <a:avLst/>
          </a:prstGeom>
          <a:noFill/>
          <a:extLst>
            <a:ext uri="{909E8E84-426E-40DD-AFC4-6F175D3DCCD1}">
              <a14:hiddenFill xmlns:a14="http://schemas.microsoft.com/office/drawing/2010/main">
                <a:solidFill>
                  <a:srgbClr val="FFFFFF"/>
                </a:solidFill>
              </a14:hiddenFill>
            </a:ext>
          </a:extLst>
        </p:spPr>
      </p:pic>
      <p:pic>
        <p:nvPicPr>
          <p:cNvPr id="3096" name="Picture 24" descr="Image result for multiple choice tes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86600" y="4404582"/>
            <a:ext cx="2857500" cy="2085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2224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981201" y="1752600"/>
            <a:ext cx="3962399" cy="3886200"/>
          </a:xfrm>
          <a:prstGeom prst="rect">
            <a:avLst/>
          </a:prstGeom>
        </p:spPr>
        <p:txBody>
          <a:bodyPr vert="horz" lIns="64291" tIns="32146" rIns="64291" bIns="32146" rtlCol="0">
            <a:noAutofit/>
          </a:bodyPr>
          <a:lstStyle/>
          <a:p>
            <a:pPr marL="607197">
              <a:buBlip>
                <a:blip r:embed="rId3"/>
              </a:buBlip>
              <a:defRPr/>
            </a:pPr>
            <a:r>
              <a:rPr lang="en-US" altLang="en-US" sz="4800" dirty="0">
                <a:latin typeface="+mj-lt"/>
                <a:ea typeface="CatholicSchoolGirls Intl BB" panose="02000506000000020003" pitchFamily="2" charset="0"/>
                <a:cs typeface="Century Gothic"/>
              </a:rPr>
              <a:t>Describe</a:t>
            </a:r>
          </a:p>
          <a:p>
            <a:pPr marL="607197">
              <a:buBlip>
                <a:blip r:embed="rId3"/>
              </a:buBlip>
              <a:defRPr/>
            </a:pPr>
            <a:r>
              <a:rPr lang="en-US" altLang="en-US" sz="4800" dirty="0">
                <a:latin typeface="+mj-lt"/>
                <a:ea typeface="CatholicSchoolGirls Intl BB" panose="02000506000000020003" pitchFamily="2" charset="0"/>
                <a:cs typeface="Century Gothic"/>
              </a:rPr>
              <a:t>Explain</a:t>
            </a:r>
          </a:p>
          <a:p>
            <a:pPr marL="607197">
              <a:buBlip>
                <a:blip r:embed="rId3"/>
              </a:buBlip>
              <a:defRPr/>
            </a:pPr>
            <a:r>
              <a:rPr lang="en-US" altLang="en-US" sz="4800" dirty="0">
                <a:latin typeface="+mj-lt"/>
                <a:ea typeface="CatholicSchoolGirls Intl BB" panose="02000506000000020003" pitchFamily="2" charset="0"/>
                <a:cs typeface="Century Gothic"/>
              </a:rPr>
              <a:t>List</a:t>
            </a:r>
          </a:p>
          <a:p>
            <a:pPr marL="607197">
              <a:buBlip>
                <a:blip r:embed="rId3"/>
              </a:buBlip>
              <a:defRPr/>
            </a:pPr>
            <a:r>
              <a:rPr lang="en-US" altLang="en-US" sz="4800" dirty="0">
                <a:latin typeface="+mj-lt"/>
                <a:ea typeface="CatholicSchoolGirls Intl BB" panose="02000506000000020003" pitchFamily="2" charset="0"/>
                <a:cs typeface="Century Gothic"/>
              </a:rPr>
              <a:t>Present</a:t>
            </a:r>
          </a:p>
          <a:p>
            <a:pPr marL="607197">
              <a:buBlip>
                <a:blip r:embed="rId3"/>
              </a:buBlip>
              <a:defRPr/>
            </a:pPr>
            <a:r>
              <a:rPr lang="en-US" altLang="en-US" sz="4800" dirty="0">
                <a:latin typeface="+mj-lt"/>
                <a:ea typeface="CatholicSchoolGirls Intl BB" panose="02000506000000020003" pitchFamily="2" charset="0"/>
                <a:cs typeface="Century Gothic"/>
              </a:rPr>
              <a:t>Write</a:t>
            </a:r>
          </a:p>
          <a:p>
            <a:pPr marL="607197">
              <a:buBlip>
                <a:blip r:embed="rId3"/>
              </a:buBlip>
              <a:defRPr/>
            </a:pPr>
            <a:r>
              <a:rPr lang="en-US" altLang="en-US" sz="4800" dirty="0">
                <a:latin typeface="+mj-lt"/>
                <a:ea typeface="CatholicSchoolGirls Intl BB" panose="02000506000000020003" pitchFamily="2" charset="0"/>
                <a:cs typeface="Century Gothic"/>
              </a:rPr>
              <a:t>Formulate</a:t>
            </a:r>
          </a:p>
          <a:p>
            <a:pPr>
              <a:defRPr/>
            </a:pPr>
            <a:endParaRPr lang="en-US" sz="3200" dirty="0"/>
          </a:p>
        </p:txBody>
      </p:sp>
      <p:sp>
        <p:nvSpPr>
          <p:cNvPr id="4" name="Content Placeholder 3"/>
          <p:cNvSpPr>
            <a:spLocks noGrp="1"/>
          </p:cNvSpPr>
          <p:nvPr>
            <p:ph sz="half" idx="2"/>
          </p:nvPr>
        </p:nvSpPr>
        <p:spPr>
          <a:xfrm>
            <a:off x="6248402" y="1752600"/>
            <a:ext cx="4161234" cy="3642122"/>
          </a:xfrm>
          <a:prstGeom prst="rect">
            <a:avLst/>
          </a:prstGeom>
        </p:spPr>
        <p:txBody>
          <a:bodyPr vert="horz" lIns="64291" tIns="32146" rIns="64291" bIns="32146" rtlCol="0">
            <a:noAutofit/>
          </a:bodyPr>
          <a:lstStyle/>
          <a:p>
            <a:pPr marL="607197">
              <a:buBlip>
                <a:blip r:embed="rId3"/>
              </a:buBlip>
              <a:defRPr/>
            </a:pPr>
            <a:r>
              <a:rPr lang="en-US" altLang="en-US" sz="4800" dirty="0">
                <a:latin typeface="+mj-lt"/>
                <a:ea typeface="CatholicSchoolGirls Intl BB" panose="02000506000000020003" pitchFamily="2" charset="0"/>
                <a:cs typeface="Century Gothic"/>
              </a:rPr>
              <a:t>Create</a:t>
            </a:r>
          </a:p>
          <a:p>
            <a:pPr marL="607197">
              <a:buBlip>
                <a:blip r:embed="rId3"/>
              </a:buBlip>
              <a:defRPr/>
            </a:pPr>
            <a:r>
              <a:rPr lang="en-US" altLang="en-US" sz="4800" dirty="0">
                <a:latin typeface="+mj-lt"/>
                <a:ea typeface="CatholicSchoolGirls Intl BB" panose="02000506000000020003" pitchFamily="2" charset="0"/>
                <a:cs typeface="Century Gothic"/>
              </a:rPr>
              <a:t>Analyze</a:t>
            </a:r>
          </a:p>
          <a:p>
            <a:pPr marL="607197">
              <a:buBlip>
                <a:blip r:embed="rId3"/>
              </a:buBlip>
              <a:defRPr/>
            </a:pPr>
            <a:r>
              <a:rPr lang="en-US" altLang="en-US" sz="4800" dirty="0">
                <a:latin typeface="+mj-lt"/>
                <a:ea typeface="CatholicSchoolGirls Intl BB" panose="02000506000000020003" pitchFamily="2" charset="0"/>
                <a:cs typeface="Century Gothic"/>
              </a:rPr>
              <a:t>Arrange</a:t>
            </a:r>
          </a:p>
          <a:p>
            <a:pPr marL="607197">
              <a:buBlip>
                <a:blip r:embed="rId3"/>
              </a:buBlip>
              <a:defRPr/>
            </a:pPr>
            <a:r>
              <a:rPr lang="en-US" sz="4800" dirty="0">
                <a:latin typeface="+mj-lt"/>
                <a:ea typeface="CatholicSchoolGirls Intl BB" panose="02000506000000020003" pitchFamily="2" charset="0"/>
                <a:cs typeface="Century Gothic"/>
              </a:rPr>
              <a:t>Critique</a:t>
            </a:r>
          </a:p>
          <a:p>
            <a:pPr marL="607197">
              <a:buBlip>
                <a:blip r:embed="rId3"/>
              </a:buBlip>
              <a:defRPr/>
            </a:pPr>
            <a:r>
              <a:rPr lang="en-US" altLang="en-US" sz="4800" dirty="0">
                <a:latin typeface="+mj-lt"/>
                <a:ea typeface="CatholicSchoolGirls Intl BB" panose="02000506000000020003" pitchFamily="2" charset="0"/>
                <a:cs typeface="Century Gothic"/>
              </a:rPr>
              <a:t>Synthesize</a:t>
            </a:r>
          </a:p>
          <a:p>
            <a:pPr marL="607197">
              <a:buBlip>
                <a:blip r:embed="rId3"/>
              </a:buBlip>
              <a:defRPr/>
            </a:pPr>
            <a:r>
              <a:rPr lang="en-US" altLang="en-US" sz="4800" dirty="0">
                <a:latin typeface="+mj-lt"/>
                <a:ea typeface="CatholicSchoolGirls Intl BB" panose="02000506000000020003" pitchFamily="2" charset="0"/>
                <a:cs typeface="Century Gothic"/>
              </a:rPr>
              <a:t>Predict</a:t>
            </a:r>
          </a:p>
          <a:p>
            <a:pPr>
              <a:defRPr/>
            </a:pPr>
            <a:endParaRPr lang="en-US" sz="3200" dirty="0"/>
          </a:p>
        </p:txBody>
      </p:sp>
      <p:sp>
        <p:nvSpPr>
          <p:cNvPr id="6" name="TextBox 5"/>
          <p:cNvSpPr txBox="1"/>
          <p:nvPr/>
        </p:nvSpPr>
        <p:spPr>
          <a:xfrm>
            <a:off x="1371600" y="152401"/>
            <a:ext cx="9144000" cy="1323439"/>
          </a:xfrm>
          <a:prstGeom prst="rect">
            <a:avLst/>
          </a:prstGeom>
          <a:noFill/>
        </p:spPr>
        <p:txBody>
          <a:bodyPr wrap="square" rtlCol="0">
            <a:spAutoFit/>
          </a:bodyPr>
          <a:lstStyle/>
          <a:p>
            <a:pPr algn="ctr"/>
            <a:r>
              <a:rPr lang="en-US" sz="4000" b="1" dirty="0">
                <a:solidFill>
                  <a:srgbClr val="FFC000"/>
                </a:solidFill>
                <a:latin typeface="+mj-lt"/>
                <a:cs typeface="Century Gothic"/>
              </a:rPr>
              <a:t>Examples of Observable Verbs</a:t>
            </a:r>
          </a:p>
          <a:p>
            <a:pPr algn="ctr"/>
            <a:r>
              <a:rPr lang="en-US" sz="4000" b="1" dirty="0">
                <a:solidFill>
                  <a:srgbClr val="FFC000"/>
                </a:solidFill>
                <a:latin typeface="+mj-lt"/>
                <a:cs typeface="Century Gothic"/>
              </a:rPr>
              <a:t>To Assess Students’ Knowledge</a:t>
            </a:r>
          </a:p>
        </p:txBody>
      </p:sp>
    </p:spTree>
    <p:extLst>
      <p:ext uri="{BB962C8B-B14F-4D97-AF65-F5344CB8AC3E}">
        <p14:creationId xmlns:p14="http://schemas.microsoft.com/office/powerpoint/2010/main" val="401658793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xmlns:p14="http://schemas.microsoft.com/office/powerpoint/2010/mai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5E0986-1EEE-FA4C-9413-C88F64E918FD}"/>
              </a:ext>
            </a:extLst>
          </p:cNvPr>
          <p:cNvSpPr>
            <a:spLocks noGrp="1"/>
          </p:cNvSpPr>
          <p:nvPr>
            <p:ph type="title"/>
          </p:nvPr>
        </p:nvSpPr>
        <p:spPr/>
        <p:txBody>
          <a:bodyPr/>
          <a:lstStyle/>
          <a:p>
            <a:r>
              <a:rPr lang="en-US" dirty="0"/>
              <a:t>Introductions</a:t>
            </a:r>
          </a:p>
        </p:txBody>
      </p:sp>
      <p:sp>
        <p:nvSpPr>
          <p:cNvPr id="3" name="Content Placeholder 2">
            <a:extLst>
              <a:ext uri="{FF2B5EF4-FFF2-40B4-BE49-F238E27FC236}">
                <a16:creationId xmlns:a16="http://schemas.microsoft.com/office/drawing/2014/main" xmlns="" id="{388F523C-E8E5-2D4F-9A3E-1D61D8B582F5}"/>
              </a:ext>
            </a:extLst>
          </p:cNvPr>
          <p:cNvSpPr>
            <a:spLocks noGrp="1"/>
          </p:cNvSpPr>
          <p:nvPr>
            <p:ph idx="1"/>
          </p:nvPr>
        </p:nvSpPr>
        <p:spPr/>
        <p:txBody>
          <a:bodyPr/>
          <a:lstStyle/>
          <a:p>
            <a:r>
              <a:rPr lang="en-US" dirty="0"/>
              <a:t>Welcome</a:t>
            </a:r>
          </a:p>
          <a:p>
            <a:pPr marL="0" indent="0">
              <a:buNone/>
            </a:pPr>
            <a:endParaRPr lang="en-US" dirty="0"/>
          </a:p>
          <a:p>
            <a:pPr marL="0" indent="0">
              <a:buNone/>
            </a:pPr>
            <a:endParaRPr lang="en-US" dirty="0"/>
          </a:p>
          <a:p>
            <a:pPr marL="0" indent="0">
              <a:buNone/>
            </a:pPr>
            <a:endParaRPr lang="en-US" dirty="0"/>
          </a:p>
          <a:p>
            <a:pPr marL="0" indent="0">
              <a:buNone/>
            </a:pPr>
            <a:r>
              <a:rPr lang="en-US" dirty="0"/>
              <a:t>Nicole </a:t>
            </a:r>
            <a:r>
              <a:rPr lang="en-US" dirty="0" err="1"/>
              <a:t>Romanski</a:t>
            </a:r>
            <a:r>
              <a:rPr lang="en-US" dirty="0"/>
              <a:t>, Ph.D. – Art Education &amp; Crafts</a:t>
            </a:r>
          </a:p>
          <a:p>
            <a:pPr marL="0" indent="0">
              <a:buNone/>
            </a:pPr>
            <a:r>
              <a:rPr lang="en-US" dirty="0"/>
              <a:t>Kathleen Stanfa, Ph.D. – Special Education</a:t>
            </a:r>
          </a:p>
          <a:p>
            <a:pPr marL="0" indent="0">
              <a:buNone/>
            </a:pPr>
            <a:endParaRPr lang="en-US" dirty="0"/>
          </a:p>
        </p:txBody>
      </p:sp>
    </p:spTree>
    <p:extLst>
      <p:ext uri="{BB962C8B-B14F-4D97-AF65-F5344CB8AC3E}">
        <p14:creationId xmlns:p14="http://schemas.microsoft.com/office/powerpoint/2010/main" val="11674448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Image result for cann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2622813"/>
            <a:ext cx="4724826" cy="29718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1984374" y="609600"/>
            <a:ext cx="8226426" cy="1828800"/>
          </a:xfrm>
          <a:prstGeom prst="rect">
            <a:avLst/>
          </a:prstGeom>
        </p:spPr>
        <p:txBody>
          <a:bodyPr anchor="t">
            <a:normAutofit/>
          </a:bodyPr>
          <a:lstStyle>
            <a:lvl1pPr algn="l" defTabSz="685983" rtl="0" eaLnBrk="1" latinLnBrk="0" hangingPunct="1">
              <a:lnSpc>
                <a:spcPct val="90000"/>
              </a:lnSpc>
              <a:spcBef>
                <a:spcPct val="0"/>
              </a:spcBef>
              <a:buNone/>
              <a:defRPr sz="2401" kern="1200">
                <a:solidFill>
                  <a:schemeClr val="tx1"/>
                </a:solidFill>
                <a:latin typeface="+mj-lt"/>
                <a:ea typeface="+mj-ea"/>
                <a:cs typeface="+mj-cs"/>
              </a:defRPr>
            </a:lvl1pPr>
          </a:lstStyle>
          <a:p>
            <a:pPr algn="ctr"/>
            <a:r>
              <a:rPr lang="en-US" sz="5400" dirty="0"/>
              <a:t>Criterion 2: </a:t>
            </a:r>
            <a:br>
              <a:rPr lang="en-US" sz="5400" dirty="0"/>
            </a:br>
            <a:r>
              <a:rPr lang="en-US" sz="5400" dirty="0"/>
              <a:t>Focused</a:t>
            </a:r>
          </a:p>
          <a:p>
            <a:pPr algn="ctr"/>
            <a:endParaRPr lang="en-US" sz="5400" dirty="0">
              <a:solidFill>
                <a:srgbClr val="FEFFFF"/>
              </a:solidFill>
            </a:endParaRPr>
          </a:p>
        </p:txBody>
      </p:sp>
      <p:sp>
        <p:nvSpPr>
          <p:cNvPr id="4" name="TextBox 3"/>
          <p:cNvSpPr txBox="1"/>
          <p:nvPr/>
        </p:nvSpPr>
        <p:spPr>
          <a:xfrm>
            <a:off x="8305800" y="1143000"/>
            <a:ext cx="567784" cy="923330"/>
          </a:xfrm>
          <a:prstGeom prst="rect">
            <a:avLst/>
          </a:prstGeom>
          <a:noFill/>
        </p:spPr>
        <p:txBody>
          <a:bodyPr wrap="none" rtlCol="0">
            <a:spAutoFit/>
          </a:bodyPr>
          <a:lstStyle/>
          <a:p>
            <a:pPr>
              <a:lnSpc>
                <a:spcPct val="90000"/>
              </a:lnSpc>
            </a:pPr>
            <a:r>
              <a:rPr lang="en-US" sz="6000" dirty="0"/>
              <a:t>*</a:t>
            </a:r>
          </a:p>
        </p:txBody>
      </p:sp>
      <p:sp>
        <p:nvSpPr>
          <p:cNvPr id="5" name="TextBox 4"/>
          <p:cNvSpPr txBox="1"/>
          <p:nvPr/>
        </p:nvSpPr>
        <p:spPr>
          <a:xfrm>
            <a:off x="1600413" y="5804270"/>
            <a:ext cx="9144000" cy="718658"/>
          </a:xfrm>
          <a:prstGeom prst="rect">
            <a:avLst/>
          </a:prstGeom>
          <a:noFill/>
        </p:spPr>
        <p:txBody>
          <a:bodyPr wrap="square" rtlCol="0">
            <a:spAutoFit/>
          </a:bodyPr>
          <a:lstStyle/>
          <a:p>
            <a:pPr algn="ctr">
              <a:lnSpc>
                <a:spcPct val="90000"/>
              </a:lnSpc>
            </a:pPr>
            <a:r>
              <a:rPr lang="en-US" sz="2400" dirty="0"/>
              <a:t>*</a:t>
            </a:r>
            <a:r>
              <a:rPr lang="en-US" sz="4400" b="1" dirty="0"/>
              <a:t>One</a:t>
            </a:r>
            <a:r>
              <a:rPr lang="en-US" sz="4400" dirty="0"/>
              <a:t> action</a:t>
            </a:r>
          </a:p>
        </p:txBody>
      </p:sp>
    </p:spTree>
    <p:extLst>
      <p:ext uri="{BB962C8B-B14F-4D97-AF65-F5344CB8AC3E}">
        <p14:creationId xmlns:p14="http://schemas.microsoft.com/office/powerpoint/2010/main" val="1022420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4600" y="4114801"/>
            <a:ext cx="7696200" cy="1384995"/>
          </a:xfrm>
          <a:prstGeom prst="rect">
            <a:avLst/>
          </a:prstGeom>
          <a:noFill/>
        </p:spPr>
        <p:txBody>
          <a:bodyPr wrap="square" rtlCol="0">
            <a:spAutoFit/>
          </a:bodyPr>
          <a:lstStyle/>
          <a:p>
            <a:r>
              <a:rPr lang="en-US" altLang="en-US" sz="2800" dirty="0">
                <a:latin typeface="Century Gothic"/>
                <a:ea typeface="CatholicSchoolGirls Intl BB" pitchFamily="2" charset="0"/>
                <a:cs typeface="Century Gothic"/>
              </a:rPr>
              <a:t>Students who earn a degree in German should be able to </a:t>
            </a:r>
            <a:r>
              <a:rPr lang="en-US" altLang="en-US" sz="2800" u="sng" dirty="0">
                <a:latin typeface="Century Gothic"/>
                <a:ea typeface="CatholicSchoolGirls Intl BB" pitchFamily="2" charset="0"/>
                <a:cs typeface="Century Gothic"/>
              </a:rPr>
              <a:t>write</a:t>
            </a:r>
            <a:r>
              <a:rPr lang="en-US" altLang="en-US" sz="2800" dirty="0">
                <a:latin typeface="Century Gothic"/>
                <a:ea typeface="CatholicSchoolGirls Intl BB" pitchFamily="2" charset="0"/>
                <a:cs typeface="Century Gothic"/>
              </a:rPr>
              <a:t> </a:t>
            </a:r>
            <a:r>
              <a:rPr lang="en-US" altLang="en-US" sz="2800" dirty="0">
                <a:solidFill>
                  <a:srgbClr val="FF0000"/>
                </a:solidFill>
                <a:latin typeface="Century Gothic"/>
                <a:ea typeface="CatholicSchoolGirls Intl BB" pitchFamily="2" charset="0"/>
                <a:cs typeface="Century Gothic"/>
              </a:rPr>
              <a:t>and</a:t>
            </a:r>
            <a:r>
              <a:rPr lang="en-US" altLang="en-US" sz="2800" dirty="0">
                <a:solidFill>
                  <a:srgbClr val="83213D"/>
                </a:solidFill>
                <a:latin typeface="Century Gothic"/>
                <a:ea typeface="CatholicSchoolGirls Intl BB" pitchFamily="2" charset="0"/>
                <a:cs typeface="Century Gothic"/>
              </a:rPr>
              <a:t> </a:t>
            </a:r>
            <a:r>
              <a:rPr lang="en-US" altLang="en-US" sz="2800" u="sng" dirty="0">
                <a:latin typeface="Century Gothic"/>
                <a:ea typeface="CatholicSchoolGirls Intl BB" pitchFamily="2" charset="0"/>
                <a:cs typeface="Century Gothic"/>
              </a:rPr>
              <a:t>speak</a:t>
            </a:r>
            <a:r>
              <a:rPr lang="en-US" altLang="en-US" sz="2800" dirty="0">
                <a:latin typeface="Century Gothic"/>
                <a:ea typeface="CatholicSchoolGirls Intl BB" pitchFamily="2" charset="0"/>
                <a:cs typeface="Century Gothic"/>
              </a:rPr>
              <a:t> fluent German.</a:t>
            </a:r>
          </a:p>
        </p:txBody>
      </p:sp>
      <p:sp>
        <p:nvSpPr>
          <p:cNvPr id="4" name="TextBox 3"/>
          <p:cNvSpPr txBox="1"/>
          <p:nvPr/>
        </p:nvSpPr>
        <p:spPr>
          <a:xfrm>
            <a:off x="4114801" y="720476"/>
            <a:ext cx="3609975" cy="707886"/>
          </a:xfrm>
          <a:prstGeom prst="rect">
            <a:avLst/>
          </a:prstGeom>
          <a:noFill/>
        </p:spPr>
        <p:txBody>
          <a:bodyPr wrap="square" rtlCol="0">
            <a:spAutoFit/>
          </a:bodyPr>
          <a:lstStyle/>
          <a:p>
            <a:pPr algn="ctr"/>
            <a:r>
              <a:rPr lang="en-US" sz="4000" b="1" dirty="0">
                <a:latin typeface="+mj-lt"/>
                <a:cs typeface="Century Gothic"/>
              </a:rPr>
              <a:t>Double-Barreled</a:t>
            </a:r>
          </a:p>
        </p:txBody>
      </p:sp>
      <p:pic>
        <p:nvPicPr>
          <p:cNvPr id="4098" name="Picture 2" descr="Image result for double barrel cann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1" y="1981201"/>
            <a:ext cx="2543175" cy="1800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4927891"/>
      </p:ext>
    </p:extLst>
  </p:cSld>
  <p:clrMapOvr>
    <a:masterClrMapping/>
  </p:clrMapOvr>
  <p:transition spd="slow">
    <p:push/>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A hand filling in check boxes with red ink."/>
          <p:cNvPicPr>
            <a:picLocks noChangeAspect="1" noChangeArrowheads="1"/>
          </p:cNvPicPr>
          <p:nvPr/>
        </p:nvPicPr>
        <p:blipFill rotWithShape="1">
          <a:blip r:embed="rId2">
            <a:extLst>
              <a:ext uri="{28A0092B-C50C-407E-A947-70E740481C1C}">
                <a14:useLocalDpi xmlns:a14="http://schemas.microsoft.com/office/drawing/2010/main" val="0"/>
              </a:ext>
            </a:extLst>
          </a:blip>
          <a:srcRect r="47937" b="20000"/>
          <a:stretch/>
        </p:blipFill>
        <p:spPr bwMode="auto">
          <a:xfrm>
            <a:off x="4343400" y="1676400"/>
            <a:ext cx="3124200" cy="2514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267200" y="691777"/>
            <a:ext cx="4241800" cy="604781"/>
          </a:xfrm>
          <a:prstGeom prst="rect">
            <a:avLst/>
          </a:prstGeom>
          <a:noFill/>
        </p:spPr>
        <p:txBody>
          <a:bodyPr wrap="square" rtlCol="0">
            <a:spAutoFit/>
          </a:bodyPr>
          <a:lstStyle/>
          <a:p>
            <a:pPr>
              <a:lnSpc>
                <a:spcPct val="90000"/>
              </a:lnSpc>
            </a:pPr>
            <a:r>
              <a:rPr lang="en-US" sz="3600" b="1" dirty="0"/>
              <a:t>Requirements</a:t>
            </a:r>
          </a:p>
        </p:txBody>
      </p:sp>
      <p:sp>
        <p:nvSpPr>
          <p:cNvPr id="3" name="TextBox 2"/>
          <p:cNvSpPr txBox="1"/>
          <p:nvPr/>
        </p:nvSpPr>
        <p:spPr>
          <a:xfrm>
            <a:off x="1981200" y="4723244"/>
            <a:ext cx="8382000" cy="1409617"/>
          </a:xfrm>
          <a:prstGeom prst="rect">
            <a:avLst/>
          </a:prstGeom>
          <a:noFill/>
        </p:spPr>
        <p:txBody>
          <a:bodyPr wrap="square" rtlCol="0">
            <a:spAutoFit/>
          </a:bodyPr>
          <a:lstStyle/>
          <a:p>
            <a:pPr marL="457200" indent="-457200">
              <a:lnSpc>
                <a:spcPct val="90000"/>
              </a:lnSpc>
              <a:spcAft>
                <a:spcPts val="1200"/>
              </a:spcAft>
              <a:buFont typeface="+mj-lt"/>
              <a:buAutoNum type="arabicPeriod"/>
            </a:pPr>
            <a:r>
              <a:rPr lang="en-US" sz="2800" dirty="0"/>
              <a:t>Describes an action that’s observable</a:t>
            </a:r>
          </a:p>
          <a:p>
            <a:pPr marL="457200" indent="-457200">
              <a:lnSpc>
                <a:spcPct val="90000"/>
              </a:lnSpc>
              <a:buFont typeface="+mj-lt"/>
              <a:buAutoNum type="arabicPeriod"/>
            </a:pPr>
            <a:r>
              <a:rPr lang="en-US" sz="2800" dirty="0"/>
              <a:t>Focuses on one action only, sufficiently broad yet specific</a:t>
            </a:r>
          </a:p>
        </p:txBody>
      </p:sp>
    </p:spTree>
    <p:extLst>
      <p:ext uri="{BB962C8B-B14F-4D97-AF65-F5344CB8AC3E}">
        <p14:creationId xmlns:p14="http://schemas.microsoft.com/office/powerpoint/2010/main" val="2069780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1" y="685800"/>
            <a:ext cx="9143999" cy="661720"/>
          </a:xfrm>
          <a:prstGeom prst="rect">
            <a:avLst/>
          </a:prstGeom>
          <a:noFill/>
        </p:spPr>
        <p:txBody>
          <a:bodyPr wrap="square" rtlCol="0">
            <a:spAutoFit/>
          </a:bodyPr>
          <a:lstStyle/>
          <a:p>
            <a:pPr algn="ctr">
              <a:lnSpc>
                <a:spcPct val="90000"/>
              </a:lnSpc>
            </a:pPr>
            <a:r>
              <a:rPr lang="en-US" sz="4000" dirty="0"/>
              <a:t>PLOs Are Precious Real Estate</a:t>
            </a:r>
          </a:p>
        </p:txBody>
      </p:sp>
      <p:sp>
        <p:nvSpPr>
          <p:cNvPr id="3" name="AutoShape 2" descr="Image result for small plot of land overlooking the ocean"/>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2" name="Picture 4" descr="Image result for small plot of land overlooking the oce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1889" y="1600201"/>
            <a:ext cx="5676900" cy="424815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9EC7E00D-3CF9-F143-A4EF-ACA6330666B2}"/>
              </a:ext>
            </a:extLst>
          </p:cNvPr>
          <p:cNvSpPr txBox="1"/>
          <p:nvPr/>
        </p:nvSpPr>
        <p:spPr>
          <a:xfrm>
            <a:off x="7821888" y="2736502"/>
            <a:ext cx="2630960" cy="1384995"/>
          </a:xfrm>
          <a:prstGeom prst="rect">
            <a:avLst/>
          </a:prstGeom>
          <a:noFill/>
        </p:spPr>
        <p:txBody>
          <a:bodyPr wrap="square" rtlCol="0">
            <a:spAutoFit/>
          </a:bodyPr>
          <a:lstStyle/>
          <a:p>
            <a:r>
              <a:rPr lang="en-US" sz="2800" b="1" dirty="0">
                <a:solidFill>
                  <a:srgbClr val="00B050"/>
                </a:solidFill>
              </a:rPr>
              <a:t>PLOs should number about 5-7</a:t>
            </a:r>
          </a:p>
        </p:txBody>
      </p:sp>
    </p:spTree>
    <p:extLst>
      <p:ext uri="{BB962C8B-B14F-4D97-AF65-F5344CB8AC3E}">
        <p14:creationId xmlns:p14="http://schemas.microsoft.com/office/powerpoint/2010/main" val="2522845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4BD76F-A753-D248-A9B3-85177EEE7575}"/>
              </a:ext>
            </a:extLst>
          </p:cNvPr>
          <p:cNvSpPr>
            <a:spLocks noGrp="1"/>
          </p:cNvSpPr>
          <p:nvPr>
            <p:ph type="title"/>
          </p:nvPr>
        </p:nvSpPr>
        <p:spPr>
          <a:xfrm>
            <a:off x="645130" y="991561"/>
            <a:ext cx="9404723" cy="1400530"/>
          </a:xfrm>
        </p:spPr>
        <p:txBody>
          <a:bodyPr/>
          <a:lstStyle/>
          <a:p>
            <a:r>
              <a:rPr lang="en-US" b="1" dirty="0"/>
              <a:t>Let’s REVISE and WRITE some PLOs...  </a:t>
            </a:r>
          </a:p>
        </p:txBody>
      </p:sp>
      <p:pic>
        <p:nvPicPr>
          <p:cNvPr id="19" name="Content Placeholder 18">
            <a:extLst>
              <a:ext uri="{FF2B5EF4-FFF2-40B4-BE49-F238E27FC236}">
                <a16:creationId xmlns:a16="http://schemas.microsoft.com/office/drawing/2014/main" xmlns="" id="{4C720942-E45E-DE43-86BB-2CA10053DD23}"/>
              </a:ext>
            </a:extLst>
          </p:cNvPr>
          <p:cNvPicPr>
            <a:picLocks noGrp="1" noChangeAspect="1"/>
          </p:cNvPicPr>
          <p:nvPr>
            <p:ph idx="1"/>
          </p:nvPr>
        </p:nvPicPr>
        <p:blipFill>
          <a:blip r:embed="rId2"/>
          <a:stretch>
            <a:fillRect/>
          </a:stretch>
        </p:blipFill>
        <p:spPr>
          <a:xfrm>
            <a:off x="2162931" y="2245134"/>
            <a:ext cx="3523569" cy="3547059"/>
          </a:xfrm>
        </p:spPr>
      </p:pic>
      <p:pic>
        <p:nvPicPr>
          <p:cNvPr id="25" name="Picture 24">
            <a:extLst>
              <a:ext uri="{FF2B5EF4-FFF2-40B4-BE49-F238E27FC236}">
                <a16:creationId xmlns:a16="http://schemas.microsoft.com/office/drawing/2014/main" xmlns="" id="{3CDC96FB-BB73-1347-A08A-6FF85D54EE66}"/>
              </a:ext>
            </a:extLst>
          </p:cNvPr>
          <p:cNvPicPr>
            <a:picLocks noChangeAspect="1"/>
          </p:cNvPicPr>
          <p:nvPr/>
        </p:nvPicPr>
        <p:blipFill>
          <a:blip r:embed="rId3"/>
          <a:stretch>
            <a:fillRect/>
          </a:stretch>
        </p:blipFill>
        <p:spPr>
          <a:xfrm>
            <a:off x="6006542" y="2245134"/>
            <a:ext cx="3483718" cy="3547058"/>
          </a:xfrm>
          <a:prstGeom prst="rect">
            <a:avLst/>
          </a:prstGeom>
        </p:spPr>
      </p:pic>
    </p:spTree>
    <p:extLst>
      <p:ext uri="{BB962C8B-B14F-4D97-AF65-F5344CB8AC3E}">
        <p14:creationId xmlns:p14="http://schemas.microsoft.com/office/powerpoint/2010/main" val="2941787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5AA0B83-EABF-1544-AB3B-173ADC6E779B}"/>
              </a:ext>
            </a:extLst>
          </p:cNvPr>
          <p:cNvSpPr>
            <a:spLocks noGrp="1"/>
          </p:cNvSpPr>
          <p:nvPr>
            <p:ph type="title"/>
          </p:nvPr>
        </p:nvSpPr>
        <p:spPr>
          <a:xfrm>
            <a:off x="922716" y="1093259"/>
            <a:ext cx="9805155" cy="1400530"/>
          </a:xfrm>
        </p:spPr>
        <p:txBody>
          <a:bodyPr/>
          <a:lstStyle/>
          <a:p>
            <a:r>
              <a:rPr lang="en-US" b="1" dirty="0"/>
              <a:t>Let’s ALIGN PLOs to program rubric...</a:t>
            </a:r>
          </a:p>
        </p:txBody>
      </p:sp>
      <p:pic>
        <p:nvPicPr>
          <p:cNvPr id="5" name="Content Placeholder 4">
            <a:extLst>
              <a:ext uri="{FF2B5EF4-FFF2-40B4-BE49-F238E27FC236}">
                <a16:creationId xmlns:a16="http://schemas.microsoft.com/office/drawing/2014/main" xmlns="" id="{1E14506A-7A4D-864C-AAD8-41BE643BA869}"/>
              </a:ext>
            </a:extLst>
          </p:cNvPr>
          <p:cNvPicPr>
            <a:picLocks noGrp="1" noChangeAspect="1"/>
          </p:cNvPicPr>
          <p:nvPr>
            <p:ph idx="1"/>
          </p:nvPr>
        </p:nvPicPr>
        <p:blipFill>
          <a:blip r:embed="rId2"/>
          <a:stretch>
            <a:fillRect/>
          </a:stretch>
        </p:blipFill>
        <p:spPr>
          <a:xfrm>
            <a:off x="4908256" y="2092371"/>
            <a:ext cx="5593927" cy="3787888"/>
          </a:xfrm>
        </p:spPr>
      </p:pic>
    </p:spTree>
    <p:extLst>
      <p:ext uri="{BB962C8B-B14F-4D97-AF65-F5344CB8AC3E}">
        <p14:creationId xmlns:p14="http://schemas.microsoft.com/office/powerpoint/2010/main" val="11554731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B7B20C-FC5D-204C-B382-A98D659DDFBE}"/>
              </a:ext>
            </a:extLst>
          </p:cNvPr>
          <p:cNvSpPr>
            <a:spLocks noGrp="1"/>
          </p:cNvSpPr>
          <p:nvPr>
            <p:ph type="title"/>
          </p:nvPr>
        </p:nvSpPr>
        <p:spPr>
          <a:xfrm>
            <a:off x="646111" y="1007890"/>
            <a:ext cx="9404723" cy="1400530"/>
          </a:xfrm>
        </p:spPr>
        <p:txBody>
          <a:bodyPr/>
          <a:lstStyle/>
          <a:p>
            <a:r>
              <a:rPr lang="en-US" dirty="0"/>
              <a:t>PLO should match to proficient.</a:t>
            </a:r>
          </a:p>
        </p:txBody>
      </p:sp>
      <p:pic>
        <p:nvPicPr>
          <p:cNvPr id="5" name="Picture 4">
            <a:extLst>
              <a:ext uri="{FF2B5EF4-FFF2-40B4-BE49-F238E27FC236}">
                <a16:creationId xmlns:a16="http://schemas.microsoft.com/office/drawing/2014/main" xmlns="" id="{10792436-EFE3-A84A-A818-D2CAD73AB4E3}"/>
              </a:ext>
            </a:extLst>
          </p:cNvPr>
          <p:cNvPicPr>
            <a:picLocks noChangeAspect="1"/>
          </p:cNvPicPr>
          <p:nvPr/>
        </p:nvPicPr>
        <p:blipFill>
          <a:blip r:embed="rId2"/>
          <a:stretch>
            <a:fillRect/>
          </a:stretch>
        </p:blipFill>
        <p:spPr>
          <a:xfrm>
            <a:off x="118154" y="2016533"/>
            <a:ext cx="12017828" cy="3803110"/>
          </a:xfrm>
          <a:prstGeom prst="rect">
            <a:avLst/>
          </a:prstGeom>
        </p:spPr>
      </p:pic>
    </p:spTree>
    <p:extLst>
      <p:ext uri="{BB962C8B-B14F-4D97-AF65-F5344CB8AC3E}">
        <p14:creationId xmlns:p14="http://schemas.microsoft.com/office/powerpoint/2010/main" val="35012788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F14D37-7CD4-4B41-BED1-9EF9C4D6C497}"/>
              </a:ext>
            </a:extLst>
          </p:cNvPr>
          <p:cNvSpPr>
            <a:spLocks noGrp="1"/>
          </p:cNvSpPr>
          <p:nvPr>
            <p:ph type="title"/>
          </p:nvPr>
        </p:nvSpPr>
        <p:spPr>
          <a:xfrm>
            <a:off x="646111" y="828275"/>
            <a:ext cx="9404723" cy="1400530"/>
          </a:xfrm>
        </p:spPr>
        <p:txBody>
          <a:bodyPr/>
          <a:lstStyle/>
          <a:p>
            <a:r>
              <a:rPr lang="en-US" b="1" dirty="0"/>
              <a:t>What we have learned...</a:t>
            </a:r>
          </a:p>
        </p:txBody>
      </p:sp>
      <p:pic>
        <p:nvPicPr>
          <p:cNvPr id="9" name="Picture 8">
            <a:extLst>
              <a:ext uri="{FF2B5EF4-FFF2-40B4-BE49-F238E27FC236}">
                <a16:creationId xmlns:a16="http://schemas.microsoft.com/office/drawing/2014/main" xmlns="" id="{FC77D15C-9651-BB4E-B34F-9A39215EC878}"/>
              </a:ext>
            </a:extLst>
          </p:cNvPr>
          <p:cNvPicPr>
            <a:picLocks noChangeAspect="1"/>
          </p:cNvPicPr>
          <p:nvPr/>
        </p:nvPicPr>
        <p:blipFill>
          <a:blip r:embed="rId2"/>
          <a:stretch>
            <a:fillRect/>
          </a:stretch>
        </p:blipFill>
        <p:spPr>
          <a:xfrm>
            <a:off x="2736848" y="1722620"/>
            <a:ext cx="6524777" cy="4482238"/>
          </a:xfrm>
          <a:prstGeom prst="rect">
            <a:avLst/>
          </a:prstGeom>
        </p:spPr>
      </p:pic>
    </p:spTree>
    <p:extLst>
      <p:ext uri="{BB962C8B-B14F-4D97-AF65-F5344CB8AC3E}">
        <p14:creationId xmlns:p14="http://schemas.microsoft.com/office/powerpoint/2010/main" val="8739776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3E8285-C21A-2845-941C-8B17C67F8F0E}"/>
              </a:ext>
            </a:extLst>
          </p:cNvPr>
          <p:cNvSpPr>
            <a:spLocks noGrp="1"/>
          </p:cNvSpPr>
          <p:nvPr>
            <p:ph type="title"/>
          </p:nvPr>
        </p:nvSpPr>
        <p:spPr>
          <a:xfrm>
            <a:off x="1390194" y="1105861"/>
            <a:ext cx="9404723" cy="1400530"/>
          </a:xfrm>
        </p:spPr>
        <p:txBody>
          <a:bodyPr/>
          <a:lstStyle/>
          <a:p>
            <a:r>
              <a:rPr lang="en-US" b="1" dirty="0"/>
              <a:t>Any Questions?</a:t>
            </a:r>
          </a:p>
        </p:txBody>
      </p:sp>
      <p:pic>
        <p:nvPicPr>
          <p:cNvPr id="5" name="Content Placeholder 4">
            <a:extLst>
              <a:ext uri="{FF2B5EF4-FFF2-40B4-BE49-F238E27FC236}">
                <a16:creationId xmlns:a16="http://schemas.microsoft.com/office/drawing/2014/main" xmlns="" id="{1DFFB12B-C5D5-C640-B0F7-70765808D51A}"/>
              </a:ext>
            </a:extLst>
          </p:cNvPr>
          <p:cNvPicPr>
            <a:picLocks noGrp="1" noChangeAspect="1"/>
          </p:cNvPicPr>
          <p:nvPr>
            <p:ph idx="1"/>
          </p:nvPr>
        </p:nvPicPr>
        <p:blipFill>
          <a:blip r:embed="rId2"/>
          <a:stretch>
            <a:fillRect/>
          </a:stretch>
        </p:blipFill>
        <p:spPr>
          <a:xfrm>
            <a:off x="1348240" y="1806126"/>
            <a:ext cx="8880680" cy="4119903"/>
          </a:xfrm>
        </p:spPr>
      </p:pic>
    </p:spTree>
    <p:extLst>
      <p:ext uri="{BB962C8B-B14F-4D97-AF65-F5344CB8AC3E}">
        <p14:creationId xmlns:p14="http://schemas.microsoft.com/office/powerpoint/2010/main" val="2679726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1B42CD-DC7F-8C42-AA06-74CDFE433F02}"/>
              </a:ext>
            </a:extLst>
          </p:cNvPr>
          <p:cNvSpPr>
            <a:spLocks noGrp="1"/>
          </p:cNvSpPr>
          <p:nvPr>
            <p:ph type="title"/>
          </p:nvPr>
        </p:nvSpPr>
        <p:spPr/>
        <p:txBody>
          <a:bodyPr>
            <a:normAutofit/>
          </a:bodyPr>
          <a:lstStyle/>
          <a:p>
            <a:r>
              <a:rPr lang="en-US" dirty="0"/>
              <a:t>Learning Outcomes for Today’s Session</a:t>
            </a:r>
          </a:p>
        </p:txBody>
      </p:sp>
      <p:sp>
        <p:nvSpPr>
          <p:cNvPr id="3" name="Content Placeholder 2">
            <a:extLst>
              <a:ext uri="{FF2B5EF4-FFF2-40B4-BE49-F238E27FC236}">
                <a16:creationId xmlns:a16="http://schemas.microsoft.com/office/drawing/2014/main" xmlns="" id="{C21ABE4D-F644-4944-AB35-821F28180B3E}"/>
              </a:ext>
            </a:extLst>
          </p:cNvPr>
          <p:cNvSpPr>
            <a:spLocks noGrp="1"/>
          </p:cNvSpPr>
          <p:nvPr>
            <p:ph idx="1"/>
          </p:nvPr>
        </p:nvSpPr>
        <p:spPr/>
        <p:txBody>
          <a:bodyPr/>
          <a:lstStyle/>
          <a:p>
            <a:r>
              <a:rPr lang="en-US" dirty="0"/>
              <a:t>At the end of today’s workshop, participants should be able to do the following:</a:t>
            </a:r>
          </a:p>
          <a:p>
            <a:pPr marL="0" indent="0">
              <a:buNone/>
            </a:pPr>
            <a:endParaRPr lang="en-US" dirty="0"/>
          </a:p>
          <a:p>
            <a:pPr lvl="1"/>
            <a:r>
              <a:rPr lang="en-US" dirty="0"/>
              <a:t>Distinguish among course, program, and institution learning outcomes</a:t>
            </a:r>
          </a:p>
          <a:p>
            <a:pPr lvl="1"/>
            <a:r>
              <a:rPr lang="en-US" dirty="0"/>
              <a:t>Evaluate the soundness of a PLO</a:t>
            </a:r>
          </a:p>
          <a:p>
            <a:pPr lvl="1"/>
            <a:r>
              <a:rPr lang="en-US" dirty="0"/>
              <a:t>Revise PLOs so that they are succinct, specific, and assessable</a:t>
            </a:r>
          </a:p>
          <a:p>
            <a:pPr lvl="1"/>
            <a:r>
              <a:rPr lang="en-US" dirty="0"/>
              <a:t>Write an assessable program learning outcome for your discipline</a:t>
            </a:r>
          </a:p>
          <a:p>
            <a:pPr lvl="1"/>
            <a:endParaRPr lang="en-US" dirty="0"/>
          </a:p>
        </p:txBody>
      </p:sp>
    </p:spTree>
    <p:extLst>
      <p:ext uri="{BB962C8B-B14F-4D97-AF65-F5344CB8AC3E}">
        <p14:creationId xmlns:p14="http://schemas.microsoft.com/office/powerpoint/2010/main" val="3541546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p:nvPr>
        </p:nvSpPr>
        <p:spPr>
          <a:xfrm>
            <a:off x="1552575" y="228600"/>
            <a:ext cx="9067800" cy="1328056"/>
          </a:xfrm>
          <a:prstGeom prst="rect">
            <a:avLst/>
          </a:prstGeom>
          <a:noFill/>
        </p:spPr>
        <p:txBody>
          <a:bodyPr wrap="square" rtlCol="0">
            <a:spAutoFit/>
          </a:bodyPr>
          <a:lstStyle/>
          <a:p>
            <a:pPr algn="ctr"/>
            <a:r>
              <a:rPr lang="en-US" b="1" dirty="0">
                <a:latin typeface="Bradley Hand ITC" panose="03070402050302030203" pitchFamily="66" charset="0"/>
                <a:cs typeface="Century Gothic"/>
              </a:rPr>
              <a:t>What Are Student Learning Outcomes?</a:t>
            </a:r>
          </a:p>
        </p:txBody>
      </p:sp>
      <p:sp>
        <p:nvSpPr>
          <p:cNvPr id="3" name="TextBox 2"/>
          <p:cNvSpPr txBox="1"/>
          <p:nvPr/>
        </p:nvSpPr>
        <p:spPr>
          <a:xfrm>
            <a:off x="1891258" y="5029201"/>
            <a:ext cx="8558709" cy="1421928"/>
          </a:xfrm>
          <a:prstGeom prst="rect">
            <a:avLst/>
          </a:prstGeom>
          <a:noFill/>
        </p:spPr>
        <p:txBody>
          <a:bodyPr wrap="square" rtlCol="0">
            <a:spAutoFit/>
          </a:bodyPr>
          <a:lstStyle/>
          <a:p>
            <a:pPr>
              <a:lnSpc>
                <a:spcPct val="90000"/>
              </a:lnSpc>
            </a:pPr>
            <a:r>
              <a:rPr lang="en-US" sz="3200" dirty="0"/>
              <a:t>The </a:t>
            </a:r>
            <a:r>
              <a:rPr lang="en-US" sz="3200" b="1" u="sng" dirty="0"/>
              <a:t>knowledge</a:t>
            </a:r>
            <a:r>
              <a:rPr lang="en-US" sz="3200" dirty="0"/>
              <a:t> and </a:t>
            </a:r>
            <a:r>
              <a:rPr lang="en-US" sz="3200" b="1" u="sng" dirty="0"/>
              <a:t>skills</a:t>
            </a:r>
            <a:r>
              <a:rPr lang="en-US" sz="3200" b="1" dirty="0"/>
              <a:t> </a:t>
            </a:r>
            <a:r>
              <a:rPr lang="en-US" sz="3200" dirty="0"/>
              <a:t>students are </a:t>
            </a:r>
            <a:r>
              <a:rPr lang="en-US" sz="3200" b="1" u="sng" dirty="0"/>
              <a:t>required to demonstrate</a:t>
            </a:r>
            <a:r>
              <a:rPr lang="en-US" sz="3200" dirty="0"/>
              <a:t> at the end of a learning unit.  </a:t>
            </a:r>
          </a:p>
        </p:txBody>
      </p:sp>
      <p:pic>
        <p:nvPicPr>
          <p:cNvPr id="9" name="Picture 8" descr="Light Bulb Thirty-eigh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0400" y="2519239"/>
            <a:ext cx="1371600" cy="183010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Image result for PLU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26944" y="3012827"/>
            <a:ext cx="835025" cy="84292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JCRCPS">
            <a:extLst>
              <a:ext uri="{FF2B5EF4-FFF2-40B4-BE49-F238E27FC236}">
                <a16:creationId xmlns:a16="http://schemas.microsoft.com/office/drawing/2014/main" xmlns="" id="{ADB66896-82DA-C442-B105-6915B210BA01}"/>
              </a:ext>
            </a:extLst>
          </p:cNvPr>
          <p:cNvPicPr>
            <a:picLocks noChangeAspect="1"/>
          </p:cNvPicPr>
          <p:nvPr/>
        </p:nvPicPr>
        <p:blipFill>
          <a:blip r:embed="rId5">
            <a:extLst>
              <a:ext uri="{837473B0-CC2E-450A-ABE3-18F120FF3D39}">
                <a1611:picAttrSrcUrl xmlns:a1611="http://schemas.microsoft.com/office/drawing/2016/11/main" xmlns="" r:id="rId6"/>
              </a:ext>
            </a:extLst>
          </a:blip>
          <a:stretch>
            <a:fillRect/>
          </a:stretch>
        </p:blipFill>
        <p:spPr>
          <a:xfrm>
            <a:off x="6764742" y="2218475"/>
            <a:ext cx="3539315" cy="2652713"/>
          </a:xfrm>
          <a:prstGeom prst="rect">
            <a:avLst/>
          </a:prstGeom>
        </p:spPr>
      </p:pic>
    </p:spTree>
    <p:extLst>
      <p:ext uri="{BB962C8B-B14F-4D97-AF65-F5344CB8AC3E}">
        <p14:creationId xmlns:p14="http://schemas.microsoft.com/office/powerpoint/2010/main" val="34025154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36271" y="41826"/>
            <a:ext cx="8991600" cy="2031325"/>
          </a:xfrm>
          <a:prstGeom prst="rect">
            <a:avLst/>
          </a:prstGeom>
          <a:noFill/>
        </p:spPr>
        <p:txBody>
          <a:bodyPr wrap="square" rtlCol="0">
            <a:spAutoFit/>
          </a:bodyPr>
          <a:lstStyle/>
          <a:p>
            <a:pPr>
              <a:lnSpc>
                <a:spcPct val="90000"/>
              </a:lnSpc>
            </a:pPr>
            <a:r>
              <a:rPr lang="en-US" sz="4400" dirty="0"/>
              <a:t>What </a:t>
            </a:r>
            <a:r>
              <a:rPr lang="en-US" sz="4400" b="1" dirty="0"/>
              <a:t>Student</a:t>
            </a:r>
            <a:r>
              <a:rPr lang="en-US" sz="4400" dirty="0"/>
              <a:t> </a:t>
            </a:r>
            <a:r>
              <a:rPr lang="en-US" sz="4400" b="1" dirty="0"/>
              <a:t>Learning</a:t>
            </a:r>
            <a:r>
              <a:rPr lang="en-US" sz="4400" dirty="0"/>
              <a:t> </a:t>
            </a:r>
            <a:r>
              <a:rPr lang="en-US" sz="4400" b="1" dirty="0"/>
              <a:t>Outcomes</a:t>
            </a:r>
            <a:r>
              <a:rPr lang="en-US" sz="4400" dirty="0"/>
              <a:t> </a:t>
            </a:r>
            <a:r>
              <a:rPr lang="en-US" sz="4800" dirty="0"/>
              <a:t>are </a:t>
            </a:r>
            <a:r>
              <a:rPr lang="en-US" sz="4800" b="1" dirty="0"/>
              <a:t>NOT</a:t>
            </a:r>
            <a:r>
              <a:rPr lang="en-US" sz="4800" dirty="0"/>
              <a:t>:</a:t>
            </a:r>
          </a:p>
          <a:p>
            <a:pPr algn="ctr">
              <a:lnSpc>
                <a:spcPct val="90000"/>
              </a:lnSpc>
            </a:pPr>
            <a:endParaRPr lang="en-US" sz="4800" dirty="0"/>
          </a:p>
        </p:txBody>
      </p:sp>
      <p:sp>
        <p:nvSpPr>
          <p:cNvPr id="5" name="TextBox 4"/>
          <p:cNvSpPr txBox="1"/>
          <p:nvPr/>
        </p:nvSpPr>
        <p:spPr>
          <a:xfrm>
            <a:off x="965200" y="1676401"/>
            <a:ext cx="9847720" cy="4893647"/>
          </a:xfrm>
          <a:prstGeom prst="rect">
            <a:avLst/>
          </a:prstGeom>
          <a:noFill/>
        </p:spPr>
        <p:txBody>
          <a:bodyPr wrap="square" rtlCol="0">
            <a:spAutoFit/>
          </a:bodyPr>
          <a:lstStyle/>
          <a:p>
            <a:pPr marL="342900" indent="-342900">
              <a:lnSpc>
                <a:spcPct val="90000"/>
              </a:lnSpc>
              <a:spcAft>
                <a:spcPts val="2400"/>
              </a:spcAft>
              <a:buFont typeface="Arial" panose="020B0604020202020204" pitchFamily="34" charset="0"/>
              <a:buChar char="•"/>
            </a:pPr>
            <a:r>
              <a:rPr lang="en-US" sz="2800" b="1" dirty="0"/>
              <a:t>Inputs </a:t>
            </a:r>
            <a:r>
              <a:rPr lang="en-US" sz="2800" dirty="0"/>
              <a:t>(e.g., readings, lectures, experiential exercises, internships)</a:t>
            </a:r>
          </a:p>
          <a:p>
            <a:pPr marL="342900" indent="-342900">
              <a:lnSpc>
                <a:spcPct val="90000"/>
              </a:lnSpc>
              <a:spcAft>
                <a:spcPts val="2400"/>
              </a:spcAft>
              <a:buFont typeface="Arial" panose="020B0604020202020204" pitchFamily="34" charset="0"/>
              <a:buChar char="•"/>
            </a:pPr>
            <a:r>
              <a:rPr lang="en-US" sz="2800" b="1" dirty="0"/>
              <a:t>Student achievement outcomes </a:t>
            </a:r>
            <a:r>
              <a:rPr lang="en-US" sz="2800" dirty="0"/>
              <a:t>(e.g., post-grad employment, graduate school admission, student-authored publications)</a:t>
            </a:r>
          </a:p>
          <a:p>
            <a:pPr marL="342900" indent="-342900">
              <a:lnSpc>
                <a:spcPct val="90000"/>
              </a:lnSpc>
              <a:spcAft>
                <a:spcPts val="2400"/>
              </a:spcAft>
              <a:buFont typeface="Arial" panose="020B0604020202020204" pitchFamily="34" charset="0"/>
              <a:buChar char="•"/>
            </a:pPr>
            <a:r>
              <a:rPr lang="en-US" sz="2800" b="1" dirty="0"/>
              <a:t>Program goals </a:t>
            </a:r>
            <a:r>
              <a:rPr lang="en-US" sz="2800" dirty="0"/>
              <a:t>(e.g., increase course offerings, earn programmatic accreditation, improve retention and graduation rates of majors)</a:t>
            </a:r>
          </a:p>
          <a:p>
            <a:pPr marL="342900" indent="-342900">
              <a:lnSpc>
                <a:spcPct val="90000"/>
              </a:lnSpc>
              <a:spcAft>
                <a:spcPts val="2400"/>
              </a:spcAft>
              <a:buFont typeface="Arial" panose="020B0604020202020204" pitchFamily="34" charset="0"/>
              <a:buChar char="•"/>
            </a:pPr>
            <a:r>
              <a:rPr lang="en-US" sz="2800" b="1" dirty="0"/>
              <a:t>Self-reports </a:t>
            </a:r>
            <a:r>
              <a:rPr lang="en-US" sz="2800" dirty="0"/>
              <a:t>(i.e., students’ reports of how much they learned about X)</a:t>
            </a:r>
          </a:p>
        </p:txBody>
      </p:sp>
    </p:spTree>
    <p:extLst>
      <p:ext uri="{BB962C8B-B14F-4D97-AF65-F5344CB8AC3E}">
        <p14:creationId xmlns:p14="http://schemas.microsoft.com/office/powerpoint/2010/main" val="2203250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8009" y="443163"/>
            <a:ext cx="6859785" cy="1020762"/>
          </a:xfrm>
        </p:spPr>
        <p:txBody>
          <a:bodyPr>
            <a:noAutofit/>
          </a:bodyPr>
          <a:lstStyle/>
          <a:p>
            <a:pPr algn="ctr"/>
            <a:r>
              <a:rPr lang="en-US" sz="9600" b="1" dirty="0">
                <a:latin typeface="Bradley Hand ITC" panose="03070402050302030203" pitchFamily="66" charset="0"/>
              </a:rPr>
              <a:t>3 levels</a:t>
            </a:r>
          </a:p>
        </p:txBody>
      </p:sp>
      <p:sp>
        <p:nvSpPr>
          <p:cNvPr id="3" name="Content Placeholder 2"/>
          <p:cNvSpPr>
            <a:spLocks noGrp="1"/>
          </p:cNvSpPr>
          <p:nvPr>
            <p:ph idx="1"/>
          </p:nvPr>
        </p:nvSpPr>
        <p:spPr>
          <a:xfrm>
            <a:off x="4848225" y="2088607"/>
            <a:ext cx="4801493" cy="430213"/>
          </a:xfrm>
        </p:spPr>
        <p:txBody>
          <a:bodyPr>
            <a:noAutofit/>
          </a:bodyPr>
          <a:lstStyle/>
          <a:p>
            <a:pPr marL="0" indent="0">
              <a:buNone/>
            </a:pPr>
            <a:r>
              <a:rPr lang="en-US" sz="6600" dirty="0"/>
              <a:t>CLO’s </a:t>
            </a:r>
          </a:p>
        </p:txBody>
      </p:sp>
      <p:pic>
        <p:nvPicPr>
          <p:cNvPr id="5" name="Picture 2" descr="Image result for syllabu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3051" y="1463925"/>
            <a:ext cx="1433075" cy="185499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p:cNvPicPr>
            <a:picLocks noChangeAspect="1" noChangeArrowheads="1"/>
          </p:cNvPicPr>
          <p:nvPr/>
        </p:nvPicPr>
        <p:blipFill>
          <a:blip r:embed="rId5"/>
          <a:stretch>
            <a:fillRect/>
          </a:stretch>
        </p:blipFill>
        <p:spPr bwMode="auto">
          <a:xfrm>
            <a:off x="1633289" y="3742242"/>
            <a:ext cx="2240480" cy="1007558"/>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4876800" y="3742241"/>
            <a:ext cx="4801493" cy="430213"/>
          </a:xfrm>
          <a:prstGeom prst="rect">
            <a:avLst/>
          </a:prstGeom>
        </p:spPr>
        <p:txBody>
          <a:bodyPr vert="horz" lIns="91440" tIns="45720" rIns="91440" bIns="45720" rtlCol="0">
            <a:noAutofit/>
          </a:bodyPr>
          <a:lstStyle>
            <a:lvl1pPr marL="205795" indent="-205795" algn="l" defTabSz="685983" rtl="0" eaLnBrk="1" latinLnBrk="0" hangingPunct="1">
              <a:lnSpc>
                <a:spcPct val="90000"/>
              </a:lnSpc>
              <a:spcBef>
                <a:spcPts val="1350"/>
              </a:spcBef>
              <a:buSzPct val="100000"/>
              <a:buFont typeface="Arial" pitchFamily="34" charset="0"/>
              <a:buChar char="▪"/>
              <a:defRPr sz="1800" kern="1200">
                <a:solidFill>
                  <a:schemeClr val="tx1"/>
                </a:solidFill>
                <a:latin typeface="+mn-lt"/>
                <a:ea typeface="+mn-ea"/>
                <a:cs typeface="+mn-cs"/>
              </a:defRPr>
            </a:lvl1pPr>
            <a:lvl2pPr marL="411590" indent="-205795" algn="l" defTabSz="685983" rtl="0" eaLnBrk="1" latinLnBrk="0" hangingPunct="1">
              <a:lnSpc>
                <a:spcPct val="90000"/>
              </a:lnSpc>
              <a:spcBef>
                <a:spcPts val="450"/>
              </a:spcBef>
              <a:buSzPct val="100000"/>
              <a:buFont typeface="Consolas" pitchFamily="49" charset="0"/>
              <a:buChar char="–"/>
              <a:defRPr sz="1500" kern="1200">
                <a:solidFill>
                  <a:schemeClr val="tx1"/>
                </a:solidFill>
                <a:latin typeface="+mn-lt"/>
                <a:ea typeface="+mn-ea"/>
                <a:cs typeface="+mn-cs"/>
              </a:defRPr>
            </a:lvl2pPr>
            <a:lvl3pPr marL="583085" indent="-171496" algn="l" defTabSz="685983" rtl="0" eaLnBrk="1" latinLnBrk="0" hangingPunct="1">
              <a:lnSpc>
                <a:spcPct val="90000"/>
              </a:lnSpc>
              <a:spcBef>
                <a:spcPts val="450"/>
              </a:spcBef>
              <a:buSzPct val="100000"/>
              <a:buFont typeface="Arial" pitchFamily="34" charset="0"/>
              <a:buChar char="▪"/>
              <a:defRPr sz="1350" kern="1200">
                <a:solidFill>
                  <a:schemeClr val="tx1"/>
                </a:solidFill>
                <a:latin typeface="+mn-lt"/>
                <a:ea typeface="+mn-ea"/>
                <a:cs typeface="+mn-cs"/>
              </a:defRPr>
            </a:lvl3pPr>
            <a:lvl4pPr marL="754581" indent="-171496" algn="l" defTabSz="685983" rtl="0" eaLnBrk="1" latinLnBrk="0" hangingPunct="1">
              <a:lnSpc>
                <a:spcPct val="90000"/>
              </a:lnSpc>
              <a:spcBef>
                <a:spcPts val="450"/>
              </a:spcBef>
              <a:buSzPct val="100000"/>
              <a:buFont typeface="Consolas" pitchFamily="49" charset="0"/>
              <a:buChar char="–"/>
              <a:defRPr sz="1200" kern="1200">
                <a:solidFill>
                  <a:schemeClr val="tx1"/>
                </a:solidFill>
                <a:latin typeface="+mn-lt"/>
                <a:ea typeface="+mn-ea"/>
                <a:cs typeface="+mn-cs"/>
              </a:defRPr>
            </a:lvl4pPr>
            <a:lvl5pPr marL="926077" indent="-171496" algn="l" defTabSz="685983" rtl="0" eaLnBrk="1" latinLnBrk="0" hangingPunct="1">
              <a:lnSpc>
                <a:spcPct val="90000"/>
              </a:lnSpc>
              <a:spcBef>
                <a:spcPts val="450"/>
              </a:spcBef>
              <a:buSzPct val="100000"/>
              <a:buFont typeface="Arial" pitchFamily="34" charset="0"/>
              <a:buChar char="▪"/>
              <a:defRPr sz="1200" kern="1200">
                <a:solidFill>
                  <a:schemeClr val="tx1"/>
                </a:solidFill>
                <a:latin typeface="+mn-lt"/>
                <a:ea typeface="+mn-ea"/>
                <a:cs typeface="+mn-cs"/>
              </a:defRPr>
            </a:lvl5pPr>
            <a:lvl6pPr marL="1097573" indent="-171496" algn="l" defTabSz="685983" rtl="0" eaLnBrk="1" latinLnBrk="0" hangingPunct="1">
              <a:lnSpc>
                <a:spcPct val="90000"/>
              </a:lnSpc>
              <a:spcBef>
                <a:spcPts val="450"/>
              </a:spcBef>
              <a:buSzPct val="100000"/>
              <a:buFont typeface="Consolas" pitchFamily="49" charset="0"/>
              <a:buChar char="–"/>
              <a:defRPr sz="1200" kern="1200" baseline="0">
                <a:solidFill>
                  <a:schemeClr val="tx1"/>
                </a:solidFill>
                <a:latin typeface="+mn-lt"/>
                <a:ea typeface="+mn-ea"/>
                <a:cs typeface="+mn-cs"/>
              </a:defRPr>
            </a:lvl6pPr>
            <a:lvl7pPr marL="1269068" indent="-171496" algn="l" defTabSz="685983" rtl="0" eaLnBrk="1" latinLnBrk="0" hangingPunct="1">
              <a:lnSpc>
                <a:spcPct val="90000"/>
              </a:lnSpc>
              <a:spcBef>
                <a:spcPts val="450"/>
              </a:spcBef>
              <a:buSzPct val="100000"/>
              <a:buFont typeface="Arial" pitchFamily="34" charset="0"/>
              <a:buChar char="▪"/>
              <a:defRPr sz="1200" kern="1200" baseline="0">
                <a:solidFill>
                  <a:schemeClr val="tx1"/>
                </a:solidFill>
                <a:latin typeface="+mn-lt"/>
                <a:ea typeface="+mn-ea"/>
                <a:cs typeface="+mn-cs"/>
              </a:defRPr>
            </a:lvl7pPr>
            <a:lvl8pPr marL="1440564" indent="-171496" algn="l" defTabSz="685983" rtl="0" eaLnBrk="1" latinLnBrk="0" hangingPunct="1">
              <a:lnSpc>
                <a:spcPct val="90000"/>
              </a:lnSpc>
              <a:spcBef>
                <a:spcPts val="450"/>
              </a:spcBef>
              <a:buSzPct val="100000"/>
              <a:buFont typeface="Consolas" pitchFamily="49" charset="0"/>
              <a:buChar char="–"/>
              <a:defRPr sz="1200" kern="1200" baseline="0">
                <a:solidFill>
                  <a:schemeClr val="tx1"/>
                </a:solidFill>
                <a:latin typeface="+mn-lt"/>
                <a:ea typeface="+mn-ea"/>
                <a:cs typeface="+mn-cs"/>
              </a:defRPr>
            </a:lvl8pPr>
            <a:lvl9pPr marL="1612060" indent="-171496" algn="l" defTabSz="685983" rtl="0" eaLnBrk="1" latinLnBrk="0" hangingPunct="1">
              <a:lnSpc>
                <a:spcPct val="90000"/>
              </a:lnSpc>
              <a:spcBef>
                <a:spcPts val="450"/>
              </a:spcBef>
              <a:buSzPct val="100000"/>
              <a:buFont typeface="Arial" pitchFamily="34" charset="0"/>
              <a:buChar char="▪"/>
              <a:defRPr sz="1200" kern="1200" baseline="0">
                <a:solidFill>
                  <a:schemeClr val="tx1"/>
                </a:solidFill>
                <a:latin typeface="+mn-lt"/>
                <a:ea typeface="+mn-ea"/>
                <a:cs typeface="+mn-cs"/>
              </a:defRPr>
            </a:lvl9pPr>
          </a:lstStyle>
          <a:p>
            <a:pPr marL="0" indent="0">
              <a:buNone/>
            </a:pPr>
            <a:r>
              <a:rPr lang="en-US" sz="6600" dirty="0"/>
              <a:t>PLO’s </a:t>
            </a:r>
          </a:p>
        </p:txBody>
      </p:sp>
      <p:pic>
        <p:nvPicPr>
          <p:cNvPr id="8" name="Picture 7"/>
          <p:cNvPicPr>
            <a:picLocks noChangeAspect="1"/>
          </p:cNvPicPr>
          <p:nvPr/>
        </p:nvPicPr>
        <p:blipFill>
          <a:blip r:embed="rId6"/>
          <a:stretch>
            <a:fillRect/>
          </a:stretch>
        </p:blipFill>
        <p:spPr>
          <a:xfrm>
            <a:off x="1633287" y="5267211"/>
            <a:ext cx="2240480" cy="1251438"/>
          </a:xfrm>
          <a:prstGeom prst="rect">
            <a:avLst/>
          </a:prstGeom>
        </p:spPr>
      </p:pic>
      <p:sp>
        <p:nvSpPr>
          <p:cNvPr id="9" name="Content Placeholder 2"/>
          <p:cNvSpPr txBox="1">
            <a:spLocks/>
          </p:cNvSpPr>
          <p:nvPr/>
        </p:nvSpPr>
        <p:spPr>
          <a:xfrm>
            <a:off x="4876801" y="5486401"/>
            <a:ext cx="4801493" cy="430213"/>
          </a:xfrm>
          <a:prstGeom prst="rect">
            <a:avLst/>
          </a:prstGeom>
        </p:spPr>
        <p:txBody>
          <a:bodyPr vert="horz" lIns="91440" tIns="45720" rIns="91440" bIns="45720" rtlCol="0">
            <a:noAutofit/>
          </a:bodyPr>
          <a:lstStyle>
            <a:lvl1pPr marL="205795" indent="-205795" algn="l" defTabSz="685983" rtl="0" eaLnBrk="1" latinLnBrk="0" hangingPunct="1">
              <a:lnSpc>
                <a:spcPct val="90000"/>
              </a:lnSpc>
              <a:spcBef>
                <a:spcPts val="1350"/>
              </a:spcBef>
              <a:buSzPct val="100000"/>
              <a:buFont typeface="Arial" pitchFamily="34" charset="0"/>
              <a:buChar char="▪"/>
              <a:defRPr sz="1800" kern="1200">
                <a:solidFill>
                  <a:schemeClr val="tx1"/>
                </a:solidFill>
                <a:latin typeface="+mn-lt"/>
                <a:ea typeface="+mn-ea"/>
                <a:cs typeface="+mn-cs"/>
              </a:defRPr>
            </a:lvl1pPr>
            <a:lvl2pPr marL="411590" indent="-205795" algn="l" defTabSz="685983" rtl="0" eaLnBrk="1" latinLnBrk="0" hangingPunct="1">
              <a:lnSpc>
                <a:spcPct val="90000"/>
              </a:lnSpc>
              <a:spcBef>
                <a:spcPts val="450"/>
              </a:spcBef>
              <a:buSzPct val="100000"/>
              <a:buFont typeface="Consolas" pitchFamily="49" charset="0"/>
              <a:buChar char="–"/>
              <a:defRPr sz="1500" kern="1200">
                <a:solidFill>
                  <a:schemeClr val="tx1"/>
                </a:solidFill>
                <a:latin typeface="+mn-lt"/>
                <a:ea typeface="+mn-ea"/>
                <a:cs typeface="+mn-cs"/>
              </a:defRPr>
            </a:lvl2pPr>
            <a:lvl3pPr marL="583085" indent="-171496" algn="l" defTabSz="685983" rtl="0" eaLnBrk="1" latinLnBrk="0" hangingPunct="1">
              <a:lnSpc>
                <a:spcPct val="90000"/>
              </a:lnSpc>
              <a:spcBef>
                <a:spcPts val="450"/>
              </a:spcBef>
              <a:buSzPct val="100000"/>
              <a:buFont typeface="Arial" pitchFamily="34" charset="0"/>
              <a:buChar char="▪"/>
              <a:defRPr sz="1350" kern="1200">
                <a:solidFill>
                  <a:schemeClr val="tx1"/>
                </a:solidFill>
                <a:latin typeface="+mn-lt"/>
                <a:ea typeface="+mn-ea"/>
                <a:cs typeface="+mn-cs"/>
              </a:defRPr>
            </a:lvl3pPr>
            <a:lvl4pPr marL="754581" indent="-171496" algn="l" defTabSz="685983" rtl="0" eaLnBrk="1" latinLnBrk="0" hangingPunct="1">
              <a:lnSpc>
                <a:spcPct val="90000"/>
              </a:lnSpc>
              <a:spcBef>
                <a:spcPts val="450"/>
              </a:spcBef>
              <a:buSzPct val="100000"/>
              <a:buFont typeface="Consolas" pitchFamily="49" charset="0"/>
              <a:buChar char="–"/>
              <a:defRPr sz="1200" kern="1200">
                <a:solidFill>
                  <a:schemeClr val="tx1"/>
                </a:solidFill>
                <a:latin typeface="+mn-lt"/>
                <a:ea typeface="+mn-ea"/>
                <a:cs typeface="+mn-cs"/>
              </a:defRPr>
            </a:lvl4pPr>
            <a:lvl5pPr marL="926077" indent="-171496" algn="l" defTabSz="685983" rtl="0" eaLnBrk="1" latinLnBrk="0" hangingPunct="1">
              <a:lnSpc>
                <a:spcPct val="90000"/>
              </a:lnSpc>
              <a:spcBef>
                <a:spcPts val="450"/>
              </a:spcBef>
              <a:buSzPct val="100000"/>
              <a:buFont typeface="Arial" pitchFamily="34" charset="0"/>
              <a:buChar char="▪"/>
              <a:defRPr sz="1200" kern="1200">
                <a:solidFill>
                  <a:schemeClr val="tx1"/>
                </a:solidFill>
                <a:latin typeface="+mn-lt"/>
                <a:ea typeface="+mn-ea"/>
                <a:cs typeface="+mn-cs"/>
              </a:defRPr>
            </a:lvl5pPr>
            <a:lvl6pPr marL="1097573" indent="-171496" algn="l" defTabSz="685983" rtl="0" eaLnBrk="1" latinLnBrk="0" hangingPunct="1">
              <a:lnSpc>
                <a:spcPct val="90000"/>
              </a:lnSpc>
              <a:spcBef>
                <a:spcPts val="450"/>
              </a:spcBef>
              <a:buSzPct val="100000"/>
              <a:buFont typeface="Consolas" pitchFamily="49" charset="0"/>
              <a:buChar char="–"/>
              <a:defRPr sz="1200" kern="1200" baseline="0">
                <a:solidFill>
                  <a:schemeClr val="tx1"/>
                </a:solidFill>
                <a:latin typeface="+mn-lt"/>
                <a:ea typeface="+mn-ea"/>
                <a:cs typeface="+mn-cs"/>
              </a:defRPr>
            </a:lvl6pPr>
            <a:lvl7pPr marL="1269068" indent="-171496" algn="l" defTabSz="685983" rtl="0" eaLnBrk="1" latinLnBrk="0" hangingPunct="1">
              <a:lnSpc>
                <a:spcPct val="90000"/>
              </a:lnSpc>
              <a:spcBef>
                <a:spcPts val="450"/>
              </a:spcBef>
              <a:buSzPct val="100000"/>
              <a:buFont typeface="Arial" pitchFamily="34" charset="0"/>
              <a:buChar char="▪"/>
              <a:defRPr sz="1200" kern="1200" baseline="0">
                <a:solidFill>
                  <a:schemeClr val="tx1"/>
                </a:solidFill>
                <a:latin typeface="+mn-lt"/>
                <a:ea typeface="+mn-ea"/>
                <a:cs typeface="+mn-cs"/>
              </a:defRPr>
            </a:lvl7pPr>
            <a:lvl8pPr marL="1440564" indent="-171496" algn="l" defTabSz="685983" rtl="0" eaLnBrk="1" latinLnBrk="0" hangingPunct="1">
              <a:lnSpc>
                <a:spcPct val="90000"/>
              </a:lnSpc>
              <a:spcBef>
                <a:spcPts val="450"/>
              </a:spcBef>
              <a:buSzPct val="100000"/>
              <a:buFont typeface="Consolas" pitchFamily="49" charset="0"/>
              <a:buChar char="–"/>
              <a:defRPr sz="1200" kern="1200" baseline="0">
                <a:solidFill>
                  <a:schemeClr val="tx1"/>
                </a:solidFill>
                <a:latin typeface="+mn-lt"/>
                <a:ea typeface="+mn-ea"/>
                <a:cs typeface="+mn-cs"/>
              </a:defRPr>
            </a:lvl8pPr>
            <a:lvl9pPr marL="1612060" indent="-171496" algn="l" defTabSz="685983" rtl="0" eaLnBrk="1" latinLnBrk="0" hangingPunct="1">
              <a:lnSpc>
                <a:spcPct val="90000"/>
              </a:lnSpc>
              <a:spcBef>
                <a:spcPts val="450"/>
              </a:spcBef>
              <a:buSzPct val="100000"/>
              <a:buFont typeface="Arial" pitchFamily="34" charset="0"/>
              <a:buChar char="▪"/>
              <a:defRPr sz="1200" kern="1200" baseline="0">
                <a:solidFill>
                  <a:schemeClr val="tx1"/>
                </a:solidFill>
                <a:latin typeface="+mn-lt"/>
                <a:ea typeface="+mn-ea"/>
                <a:cs typeface="+mn-cs"/>
              </a:defRPr>
            </a:lvl9pPr>
          </a:lstStyle>
          <a:p>
            <a:pPr marL="0" indent="0">
              <a:buNone/>
            </a:pPr>
            <a:r>
              <a:rPr lang="en-US" sz="6600" dirty="0"/>
              <a:t>ILO’s </a:t>
            </a:r>
          </a:p>
        </p:txBody>
      </p:sp>
    </p:spTree>
    <p:extLst>
      <p:ext uri="{BB962C8B-B14F-4D97-AF65-F5344CB8AC3E}">
        <p14:creationId xmlns:p14="http://schemas.microsoft.com/office/powerpoint/2010/main" val="2939372954"/>
      </p:ext>
    </p:extLst>
  </p:cSld>
  <p:clrMapOvr>
    <a:masterClrMapping/>
  </p:clrMapOvr>
  <p:transition spd="slow">
    <p:push dir="u"/>
    <p:sndAc>
      <p:stSnd>
        <p:snd r:embed="rId3" name="arrow.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31190" y="609600"/>
            <a:ext cx="9144000" cy="923330"/>
          </a:xfrm>
          <a:prstGeom prst="rect">
            <a:avLst/>
          </a:prstGeom>
          <a:noFill/>
        </p:spPr>
        <p:txBody>
          <a:bodyPr wrap="square" rtlCol="0">
            <a:spAutoFit/>
          </a:bodyPr>
          <a:lstStyle/>
          <a:p>
            <a:pPr algn="ctr"/>
            <a:r>
              <a:rPr lang="en-US" sz="5400" b="1" dirty="0">
                <a:solidFill>
                  <a:schemeClr val="tx2"/>
                </a:solidFill>
                <a:latin typeface="+mj-lt"/>
                <a:cs typeface="Century Gothic"/>
              </a:rPr>
              <a:t>“Hook” and “Ladder”</a:t>
            </a:r>
          </a:p>
        </p:txBody>
      </p:sp>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3708317" y="2438400"/>
            <a:ext cx="4772025" cy="3268438"/>
          </a:xfrm>
          <a:prstGeom prst="rect">
            <a:avLst/>
          </a:prstGeom>
          <a:ln w="38100" cmpd="sng">
            <a:solidFill>
              <a:schemeClr val="tx1"/>
            </a:solidFill>
          </a:ln>
        </p:spPr>
      </p:pic>
      <p:sp>
        <p:nvSpPr>
          <p:cNvPr id="3" name="Content Placeholder 2">
            <a:extLst>
              <a:ext uri="{FF2B5EF4-FFF2-40B4-BE49-F238E27FC236}">
                <a16:creationId xmlns:a16="http://schemas.microsoft.com/office/drawing/2014/main" xmlns="" id="{DF87ECF2-5DD4-BE48-9756-AED65F1C84E1}"/>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7122445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F87E26-1060-284F-941F-AA0AC2757778}"/>
              </a:ext>
            </a:extLst>
          </p:cNvPr>
          <p:cNvSpPr>
            <a:spLocks noGrp="1"/>
          </p:cNvSpPr>
          <p:nvPr>
            <p:ph type="title"/>
          </p:nvPr>
        </p:nvSpPr>
        <p:spPr/>
        <p:txBody>
          <a:bodyPr/>
          <a:lstStyle/>
          <a:p>
            <a:r>
              <a:rPr lang="en-US" dirty="0"/>
              <a:t>The “Hook”</a:t>
            </a:r>
          </a:p>
        </p:txBody>
      </p:sp>
      <p:sp>
        <p:nvSpPr>
          <p:cNvPr id="3" name="Content Placeholder 2">
            <a:extLst>
              <a:ext uri="{FF2B5EF4-FFF2-40B4-BE49-F238E27FC236}">
                <a16:creationId xmlns:a16="http://schemas.microsoft.com/office/drawing/2014/main" xmlns="" id="{A56E5BB9-7203-2547-A523-41696577DADD}"/>
              </a:ext>
            </a:extLst>
          </p:cNvPr>
          <p:cNvSpPr>
            <a:spLocks noGrp="1"/>
          </p:cNvSpPr>
          <p:nvPr>
            <p:ph idx="1"/>
          </p:nvPr>
        </p:nvSpPr>
        <p:spPr/>
        <p:txBody>
          <a:bodyPr/>
          <a:lstStyle/>
          <a:p>
            <a:r>
              <a:rPr lang="en-US" dirty="0"/>
              <a:t>Students who successfully complete [name the program] should be able to do the following:</a:t>
            </a:r>
          </a:p>
        </p:txBody>
      </p:sp>
    </p:spTree>
    <p:extLst>
      <p:ext uri="{BB962C8B-B14F-4D97-AF65-F5344CB8AC3E}">
        <p14:creationId xmlns:p14="http://schemas.microsoft.com/office/powerpoint/2010/main" val="5602843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5"/>
          <p:cNvSpPr/>
          <p:nvPr/>
        </p:nvSpPr>
        <p:spPr>
          <a:xfrm>
            <a:off x="1394741" y="1371601"/>
            <a:ext cx="5486400" cy="5174011"/>
          </a:xfrm>
          <a:prstGeom prst="rect">
            <a:avLst/>
          </a:prstGeom>
        </p:spPr>
        <p:txBody>
          <a:bodyPr wrap="square" lIns="64291" tIns="32146" rIns="64291" bIns="32146">
            <a:spAutoFit/>
          </a:bodyPr>
          <a:lstStyle/>
          <a:p>
            <a:pPr marL="515938" indent="-195263">
              <a:buFont typeface="Arial"/>
              <a:buChar char="•"/>
              <a:defRPr/>
            </a:pPr>
            <a:r>
              <a:rPr lang="en-US" altLang="en-US" sz="2400" dirty="0">
                <a:latin typeface="Century Gothic" panose="020B0502020202020204" pitchFamily="34" charset="0"/>
                <a:cs typeface="Century Gothic"/>
              </a:rPr>
              <a:t>Upon the successful completion of General Psychology, students should be able to do the following:</a:t>
            </a:r>
          </a:p>
          <a:p>
            <a:pPr marL="515938" indent="-195263">
              <a:defRPr/>
            </a:pPr>
            <a:endParaRPr lang="en-US" altLang="en-US" sz="2400" dirty="0">
              <a:latin typeface="Century Gothic" panose="020B0502020202020204" pitchFamily="34" charset="0"/>
              <a:cs typeface="Century Gothic"/>
            </a:endParaRPr>
          </a:p>
          <a:p>
            <a:pPr marL="515938" indent="-195263">
              <a:buFont typeface="Arial"/>
              <a:buChar char="•"/>
              <a:defRPr/>
            </a:pPr>
            <a:r>
              <a:rPr lang="en-US" altLang="en-US" sz="2400" dirty="0">
                <a:latin typeface="Century Gothic" panose="020B0502020202020204" pitchFamily="34" charset="0"/>
                <a:cs typeface="Century Gothic"/>
              </a:rPr>
              <a:t>Graduates from the B.S. in Computer Science program at Kutztown University should be able to do the following:</a:t>
            </a:r>
          </a:p>
          <a:p>
            <a:pPr marL="515938" indent="-195263">
              <a:buFont typeface="Arial"/>
              <a:buChar char="•"/>
              <a:defRPr/>
            </a:pPr>
            <a:endParaRPr lang="en-US" altLang="en-US" sz="2400" dirty="0">
              <a:latin typeface="Century Gothic" panose="020B0502020202020204" pitchFamily="34" charset="0"/>
              <a:cs typeface="Century Gothic"/>
            </a:endParaRPr>
          </a:p>
          <a:p>
            <a:pPr marL="515938" indent="-195263">
              <a:buFont typeface="Arial"/>
              <a:buChar char="•"/>
              <a:defRPr/>
            </a:pPr>
            <a:r>
              <a:rPr lang="en-US" altLang="en-US" sz="2400" dirty="0">
                <a:latin typeface="Century Gothic" panose="020B0502020202020204" pitchFamily="34" charset="0"/>
                <a:cs typeface="Century Gothic"/>
              </a:rPr>
              <a:t>Those who earn an undergraduate degree at KU should be able to:</a:t>
            </a:r>
          </a:p>
          <a:p>
            <a:pPr marL="778657" indent="-457200" algn="just">
              <a:buFont typeface="Arial"/>
              <a:buChar char="•"/>
              <a:defRPr/>
            </a:pPr>
            <a:endParaRPr lang="en-US" altLang="en-US" sz="2000" dirty="0">
              <a:latin typeface="Bradley Hand ITC" panose="03070402050302030203" pitchFamily="66" charset="0"/>
              <a:cs typeface="Vijaya" panose="020B0604020202020204" pitchFamily="34" charset="0"/>
            </a:endParaRPr>
          </a:p>
        </p:txBody>
      </p:sp>
      <p:sp>
        <p:nvSpPr>
          <p:cNvPr id="4" name="TextBox 3"/>
          <p:cNvSpPr txBox="1"/>
          <p:nvPr/>
        </p:nvSpPr>
        <p:spPr>
          <a:xfrm>
            <a:off x="1524000" y="228600"/>
            <a:ext cx="9117718" cy="923330"/>
          </a:xfrm>
          <a:prstGeom prst="rect">
            <a:avLst/>
          </a:prstGeom>
          <a:noFill/>
        </p:spPr>
        <p:txBody>
          <a:bodyPr wrap="square" rtlCol="0">
            <a:spAutoFit/>
          </a:bodyPr>
          <a:lstStyle/>
          <a:p>
            <a:pPr algn="ctr"/>
            <a:r>
              <a:rPr lang="en-US" sz="5400" dirty="0">
                <a:cs typeface="Century Gothic"/>
              </a:rPr>
              <a:t>Hook Examples</a:t>
            </a:r>
          </a:p>
        </p:txBody>
      </p:sp>
      <p:sp>
        <p:nvSpPr>
          <p:cNvPr id="2" name="TextBox 1"/>
          <p:cNvSpPr txBox="1"/>
          <p:nvPr/>
        </p:nvSpPr>
        <p:spPr>
          <a:xfrm>
            <a:off x="7848600" y="1571807"/>
            <a:ext cx="3352800" cy="718658"/>
          </a:xfrm>
          <a:prstGeom prst="rect">
            <a:avLst/>
          </a:prstGeom>
          <a:noFill/>
        </p:spPr>
        <p:txBody>
          <a:bodyPr wrap="square" rtlCol="0">
            <a:spAutoFit/>
          </a:bodyPr>
          <a:lstStyle/>
          <a:p>
            <a:pPr>
              <a:lnSpc>
                <a:spcPct val="90000"/>
              </a:lnSpc>
            </a:pPr>
            <a:r>
              <a:rPr lang="en-US" sz="4400" dirty="0"/>
              <a:t>CLO hook</a:t>
            </a:r>
          </a:p>
        </p:txBody>
      </p:sp>
      <p:sp>
        <p:nvSpPr>
          <p:cNvPr id="5" name="TextBox 4"/>
          <p:cNvSpPr txBox="1"/>
          <p:nvPr/>
        </p:nvSpPr>
        <p:spPr>
          <a:xfrm>
            <a:off x="7893479" y="3429000"/>
            <a:ext cx="3352800" cy="718658"/>
          </a:xfrm>
          <a:prstGeom prst="rect">
            <a:avLst/>
          </a:prstGeom>
          <a:noFill/>
        </p:spPr>
        <p:txBody>
          <a:bodyPr wrap="square" rtlCol="0">
            <a:spAutoFit/>
          </a:bodyPr>
          <a:lstStyle/>
          <a:p>
            <a:pPr>
              <a:lnSpc>
                <a:spcPct val="90000"/>
              </a:lnSpc>
            </a:pPr>
            <a:r>
              <a:rPr lang="en-US" sz="4400" dirty="0"/>
              <a:t>PLO hook</a:t>
            </a:r>
          </a:p>
        </p:txBody>
      </p:sp>
      <p:sp>
        <p:nvSpPr>
          <p:cNvPr id="7" name="TextBox 6"/>
          <p:cNvSpPr txBox="1"/>
          <p:nvPr/>
        </p:nvSpPr>
        <p:spPr>
          <a:xfrm>
            <a:off x="7893479" y="5410200"/>
            <a:ext cx="3352800" cy="718658"/>
          </a:xfrm>
          <a:prstGeom prst="rect">
            <a:avLst/>
          </a:prstGeom>
          <a:noFill/>
        </p:spPr>
        <p:txBody>
          <a:bodyPr wrap="square" rtlCol="0">
            <a:spAutoFit/>
          </a:bodyPr>
          <a:lstStyle/>
          <a:p>
            <a:pPr>
              <a:lnSpc>
                <a:spcPct val="90000"/>
              </a:lnSpc>
            </a:pPr>
            <a:r>
              <a:rPr lang="en-US" sz="4400" dirty="0"/>
              <a:t>ILO hook</a:t>
            </a:r>
          </a:p>
        </p:txBody>
      </p:sp>
      <p:cxnSp>
        <p:nvCxnSpPr>
          <p:cNvPr id="8" name="Straight Arrow Connector 7"/>
          <p:cNvCxnSpPr/>
          <p:nvPr/>
        </p:nvCxnSpPr>
        <p:spPr>
          <a:xfrm>
            <a:off x="7050136" y="1931136"/>
            <a:ext cx="609600" cy="0"/>
          </a:xfrm>
          <a:prstGeom prst="straightConnector1">
            <a:avLst/>
          </a:prstGeom>
          <a:ln w="57150">
            <a:solidFill>
              <a:srgbClr val="FF0000"/>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7017880" y="3788329"/>
            <a:ext cx="609600" cy="0"/>
          </a:xfrm>
          <a:prstGeom prst="straightConnector1">
            <a:avLst/>
          </a:prstGeom>
          <a:ln w="57150">
            <a:solidFill>
              <a:srgbClr val="FF0000"/>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7010400" y="5769529"/>
            <a:ext cx="609600" cy="0"/>
          </a:xfrm>
          <a:prstGeom prst="straightConnector1">
            <a:avLst/>
          </a:prstGeom>
          <a:ln w="57150">
            <a:solidFill>
              <a:srgbClr val="FF0000"/>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xmlns="" id="{EEC70B00-E22F-BE4B-8752-C946BA8EAA1C}"/>
              </a:ext>
            </a:extLst>
          </p:cNvPr>
          <p:cNvSpPr txBox="1"/>
          <p:nvPr/>
        </p:nvSpPr>
        <p:spPr>
          <a:xfrm>
            <a:off x="1524000" y="267477"/>
            <a:ext cx="9117718" cy="923330"/>
          </a:xfrm>
          <a:prstGeom prst="rect">
            <a:avLst/>
          </a:prstGeom>
          <a:noFill/>
        </p:spPr>
        <p:txBody>
          <a:bodyPr wrap="square" rtlCol="0">
            <a:spAutoFit/>
          </a:bodyPr>
          <a:lstStyle/>
          <a:p>
            <a:pPr algn="ctr"/>
            <a:r>
              <a:rPr lang="en-US" sz="5400" dirty="0">
                <a:cs typeface="Century Gothic"/>
              </a:rPr>
              <a:t>Hook Examples</a:t>
            </a:r>
          </a:p>
        </p:txBody>
      </p:sp>
    </p:spTree>
    <p:extLst>
      <p:ext uri="{BB962C8B-B14F-4D97-AF65-F5344CB8AC3E}">
        <p14:creationId xmlns:p14="http://schemas.microsoft.com/office/powerpoint/2010/main" val="381045338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 calcmode="lin" valueType="num">
                                      <p:cBhvr additive="base">
                                        <p:cTn id="19"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additive="base">
                                        <p:cTn id="25"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0-#ppt_w/2"/>
                                          </p:val>
                                        </p:tav>
                                        <p:tav tm="100000">
                                          <p:val>
                                            <p:strVal val="#ppt_x"/>
                                          </p:val>
                                        </p:tav>
                                      </p:tavLst>
                                    </p:anim>
                                    <p:anim calcmode="lin" valueType="num">
                                      <p:cBhvr additive="base">
                                        <p:cTn id="3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0-#ppt_w/2"/>
                                          </p:val>
                                        </p:tav>
                                        <p:tav tm="100000">
                                          <p:val>
                                            <p:strVal val="#ppt_x"/>
                                          </p:val>
                                        </p:tav>
                                      </p:tavLst>
                                    </p:anim>
                                    <p:anim calcmode="lin" valueType="num">
                                      <p:cBhvr additive="base">
                                        <p:cTn id="3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6">
                                            <p:txEl>
                                              <p:pRg st="4" end="4"/>
                                            </p:txEl>
                                          </p:spTgt>
                                        </p:tgtEl>
                                        <p:attrNameLst>
                                          <p:attrName>style.visibility</p:attrName>
                                        </p:attrNameLst>
                                      </p:cBhvr>
                                      <p:to>
                                        <p:strVal val="visible"/>
                                      </p:to>
                                    </p:set>
                                    <p:anim calcmode="lin" valueType="num">
                                      <p:cBhvr additive="base">
                                        <p:cTn id="43" dur="5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0-#ppt_w/2"/>
                                          </p:val>
                                        </p:tav>
                                        <p:tav tm="100000">
                                          <p:val>
                                            <p:strVal val="#ppt_x"/>
                                          </p:val>
                                        </p:tav>
                                      </p:tavLst>
                                    </p:anim>
                                    <p:anim calcmode="lin" valueType="num">
                                      <p:cBhvr additive="base">
                                        <p:cTn id="50"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7">
                                            <p:txEl>
                                              <p:pRg st="0" end="0"/>
                                            </p:txEl>
                                          </p:spTgt>
                                        </p:tgtEl>
                                        <p:attrNameLst>
                                          <p:attrName>style.visibility</p:attrName>
                                        </p:attrNameLst>
                                      </p:cBhvr>
                                      <p:to>
                                        <p:strVal val="visible"/>
                                      </p:to>
                                    </p:set>
                                    <p:anim calcmode="lin" valueType="num">
                                      <p:cBhvr additive="base">
                                        <p:cTn id="55"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{5065ADBD-342B-9B4F-8676-78AF7D082F67}tf10001062</Template>
  <TotalTime>1074</TotalTime>
  <Words>715</Words>
  <Application>Microsoft Office PowerPoint</Application>
  <PresentationFormat>Widescreen</PresentationFormat>
  <Paragraphs>130</Paragraphs>
  <Slides>28</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vt:lpstr>
      <vt:lpstr>Bradley Hand ITC</vt:lpstr>
      <vt:lpstr>Calibri</vt:lpstr>
      <vt:lpstr>CatholicSchoolGirls Intl BB</vt:lpstr>
      <vt:lpstr>Century Gothic</vt:lpstr>
      <vt:lpstr>Vijaya</vt:lpstr>
      <vt:lpstr>Wingdings 3</vt:lpstr>
      <vt:lpstr>Ion</vt:lpstr>
      <vt:lpstr>Writing Program Learning Outcomes (PLOs)</vt:lpstr>
      <vt:lpstr>Introductions</vt:lpstr>
      <vt:lpstr>Learning Outcomes for Today’s Session</vt:lpstr>
      <vt:lpstr>What Are Student Learning Outcomes?</vt:lpstr>
      <vt:lpstr>PowerPoint Presentation</vt:lpstr>
      <vt:lpstr>3 levels</vt:lpstr>
      <vt:lpstr>PowerPoint Presentation</vt:lpstr>
      <vt:lpstr>The “Hook”</vt:lpstr>
      <vt:lpstr>PowerPoint Presentation</vt:lpstr>
      <vt:lpstr>PowerPoint Presentation</vt:lpstr>
      <vt:lpstr>PowerPoint Presentation</vt:lpstr>
      <vt:lpstr>PowerPoint Presentation</vt:lpstr>
      <vt:lpstr>PowerPoint Presentation</vt:lpstr>
      <vt:lpstr>Criterion 1: Observable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Let’s REVISE and WRITE some PLOs...  </vt:lpstr>
      <vt:lpstr>Let’s ALIGN PLOs to program rubric...</vt:lpstr>
      <vt:lpstr>PLO should match to proficient.</vt:lpstr>
      <vt:lpstr>What we have learned...</vt:lpstr>
      <vt:lpstr>Any 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Writing Program Learning Outcomes</dc:title>
  <dc:creator>Stanfa, Kathleen</dc:creator>
  <cp:lastModifiedBy>Malloy, Kathleen</cp:lastModifiedBy>
  <cp:revision>27</cp:revision>
  <dcterms:created xsi:type="dcterms:W3CDTF">2019-03-05T12:03:54Z</dcterms:created>
  <dcterms:modified xsi:type="dcterms:W3CDTF">2019-03-08T14:02:24Z</dcterms:modified>
</cp:coreProperties>
</file>