
<file path=[Content_Types].xml><?xml version="1.0" encoding="utf-8"?>
<Types xmlns="http://schemas.openxmlformats.org/package/2006/content-types">
  <Default Extension="798&amp;w=600" ContentType="image/pn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85" r:id="rId2"/>
    <p:sldId id="290" r:id="rId3"/>
    <p:sldId id="340" r:id="rId4"/>
    <p:sldId id="293" r:id="rId5"/>
    <p:sldId id="291" r:id="rId6"/>
    <p:sldId id="266" r:id="rId7"/>
    <p:sldId id="283" r:id="rId8"/>
    <p:sldId id="259" r:id="rId9"/>
    <p:sldId id="297" r:id="rId10"/>
    <p:sldId id="294" r:id="rId11"/>
    <p:sldId id="296" r:id="rId12"/>
    <p:sldId id="323" r:id="rId13"/>
    <p:sldId id="322" r:id="rId14"/>
    <p:sldId id="324" r:id="rId15"/>
    <p:sldId id="325" r:id="rId16"/>
    <p:sldId id="342" r:id="rId17"/>
    <p:sldId id="341" r:id="rId18"/>
    <p:sldId id="343" r:id="rId19"/>
    <p:sldId id="298" r:id="rId20"/>
    <p:sldId id="315" r:id="rId21"/>
    <p:sldId id="300" r:id="rId22"/>
    <p:sldId id="338" r:id="rId23"/>
    <p:sldId id="333" r:id="rId24"/>
    <p:sldId id="334" r:id="rId25"/>
    <p:sldId id="335" r:id="rId26"/>
    <p:sldId id="33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1831"/>
    <a:srgbClr val="A2D8F0"/>
    <a:srgbClr val="D4CD92"/>
    <a:srgbClr val="E1DA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24"/>
    <p:restoredTop sz="86080"/>
  </p:normalViewPr>
  <p:slideViewPr>
    <p:cSldViewPr snapToGrid="0">
      <p:cViewPr varScale="1">
        <p:scale>
          <a:sx n="104" d="100"/>
          <a:sy n="104" d="100"/>
        </p:scale>
        <p:origin x="440" y="2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523896-096D-3149-9756-B72ECF2444D6}"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51678-6180-3E48-A85E-DE04CE767681}" type="slidenum">
              <a:rPr lang="en-US" smtClean="0"/>
              <a:t>‹#›</a:t>
            </a:fld>
            <a:endParaRPr lang="en-US"/>
          </a:p>
        </p:txBody>
      </p:sp>
    </p:spTree>
    <p:extLst>
      <p:ext uri="{BB962C8B-B14F-4D97-AF65-F5344CB8AC3E}">
        <p14:creationId xmlns:p14="http://schemas.microsoft.com/office/powerpoint/2010/main" val="1679037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www.cdc.gov</a:t>
            </a:r>
            <a:r>
              <a:rPr lang="en-US" dirty="0"/>
              <a:t>/disaster-epidemiology-and-response/</a:t>
            </a:r>
            <a:r>
              <a:rPr lang="en-US" dirty="0" err="1"/>
              <a:t>php</a:t>
            </a:r>
            <a:r>
              <a:rPr lang="en-US" dirty="0"/>
              <a:t>/tools-resources/</a:t>
            </a:r>
            <a:r>
              <a:rPr lang="en-US" dirty="0" err="1"/>
              <a:t>index.html</a:t>
            </a:r>
            <a:endParaRPr lang="en-US" dirty="0"/>
          </a:p>
        </p:txBody>
      </p:sp>
      <p:sp>
        <p:nvSpPr>
          <p:cNvPr id="4" name="Slide Number Placeholder 3"/>
          <p:cNvSpPr>
            <a:spLocks noGrp="1"/>
          </p:cNvSpPr>
          <p:nvPr>
            <p:ph type="sldNum" sz="quarter" idx="5"/>
          </p:nvPr>
        </p:nvSpPr>
        <p:spPr/>
        <p:txBody>
          <a:bodyPr/>
          <a:lstStyle/>
          <a:p>
            <a:fld id="{D1151678-6180-3E48-A85E-DE04CE767681}" type="slidenum">
              <a:rPr lang="en-US" smtClean="0"/>
              <a:t>9</a:t>
            </a:fld>
            <a:endParaRPr lang="en-US"/>
          </a:p>
        </p:txBody>
      </p:sp>
    </p:spTree>
    <p:extLst>
      <p:ext uri="{BB962C8B-B14F-4D97-AF65-F5344CB8AC3E}">
        <p14:creationId xmlns:p14="http://schemas.microsoft.com/office/powerpoint/2010/main" val="3274175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EA60D-CBBF-8405-29D5-47D3949FAC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BD31D0-B67A-A399-6C04-37FB76C499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CA9850-5E19-1188-8809-012D60860E01}"/>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D1094B4C-0EB2-7A85-A5B5-82A8597A06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E515A1-5795-D04D-C5FA-21038E345EF8}"/>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3762787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25FC4-7DFD-94AD-C70B-D041A3C049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47D4EE-CE2C-7C21-27DC-E8179B8F29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68C0B9-7619-A292-A49D-77E1DADDAED0}"/>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77BF652E-7C82-A301-452D-743160D45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7ECD1-3493-B7E7-1D84-ADAFED9FADF3}"/>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343014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1B79A8-366C-2246-B22D-DACFC8A702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D743C9-0B3C-4338-D8EA-4BDDDDC49B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52868-DC17-B4EC-3906-6F0DCBA6C672}"/>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BA4A7542-E658-A138-BF55-44CA1571C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873B14-1015-EE58-855F-6BBE27562251}"/>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25334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7C9F4-9D45-CB5A-988C-78BA6055F7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72A87B-5099-F47E-7BAF-3574F75100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F21BD-E445-0D9A-1A1A-89193AFA1C6E}"/>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48E089DC-8812-A66C-83F6-ED41635EB8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A0DF2-39AD-0210-3E52-90EFA571DB77}"/>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341700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93AD-5E4F-DBD0-9133-C0F202C572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8D1F00-6679-16E2-D20F-90EB57263A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1DBE4E-9178-787B-80A6-B35AAF416EAE}"/>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10FC5090-BF5C-59A8-54D9-77B0351DC5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8C1F4C-4BB7-A4B4-A450-DE845B8FFB0A}"/>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534943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CDD5-FE35-329E-91CA-DF04EF4327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2BC0B-7FF2-12C2-BB96-29D7CD85EA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6C71EA-503C-7ABD-EFD1-7598585373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41857B-E730-139A-AE98-66C80EA4E90E}"/>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6" name="Footer Placeholder 5">
            <a:extLst>
              <a:ext uri="{FF2B5EF4-FFF2-40B4-BE49-F238E27FC236}">
                <a16:creationId xmlns:a16="http://schemas.microsoft.com/office/drawing/2014/main" id="{9DF0E810-EBA4-5E57-56A6-1B6C4206C0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6CB4C-F940-035B-BF40-34B49F3CB961}"/>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157420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7632A-3638-996D-C19D-2DD2B26E47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5EB90C-AE4F-F6EA-F325-D0B781EEEB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99154A-228B-DDD4-708D-5AE73B55AE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E772FC-0FCE-8BDA-DCA9-D43D9F463C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68D265-70D4-EE45-7932-180D92B937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9A8ED3-D75F-40D3-290C-6B85C75DB15C}"/>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8" name="Footer Placeholder 7">
            <a:extLst>
              <a:ext uri="{FF2B5EF4-FFF2-40B4-BE49-F238E27FC236}">
                <a16:creationId xmlns:a16="http://schemas.microsoft.com/office/drawing/2014/main" id="{428AF540-787A-AEFC-1BA3-FEBFE65824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EDD08C-02DD-8953-0A97-6F5ABBCFC6FA}"/>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989884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48F96-EBE3-8689-4667-459A3A14D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772E93-65FA-ED40-1263-9241D34F45DE}"/>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4" name="Footer Placeholder 3">
            <a:extLst>
              <a:ext uri="{FF2B5EF4-FFF2-40B4-BE49-F238E27FC236}">
                <a16:creationId xmlns:a16="http://schemas.microsoft.com/office/drawing/2014/main" id="{5BEEDD6F-47E0-5088-6148-D8C813E100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BBE9B7-955B-C729-567A-46DFC79AA27F}"/>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927781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C4EC18-367F-1929-594E-20A4E697A887}"/>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3" name="Footer Placeholder 2">
            <a:extLst>
              <a:ext uri="{FF2B5EF4-FFF2-40B4-BE49-F238E27FC236}">
                <a16:creationId xmlns:a16="http://schemas.microsoft.com/office/drawing/2014/main" id="{249DE768-17A6-4E1C-DBCC-9EDA6BA0B4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AFE4B2-32C5-EF6E-58E8-5B358F4B8D9A}"/>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897935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930ED-DBEF-422E-72DE-6F7E5227B1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52190D-CF97-229E-8896-CFB964FEB9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D18875-6889-F478-23AB-A70E5DAB2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4B19D6-344E-6117-BCBA-F35CC867C530}"/>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6" name="Footer Placeholder 5">
            <a:extLst>
              <a:ext uri="{FF2B5EF4-FFF2-40B4-BE49-F238E27FC236}">
                <a16:creationId xmlns:a16="http://schemas.microsoft.com/office/drawing/2014/main" id="{EBA1A54C-F076-B3F8-265C-8F0592D0AA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168381-42B1-7BD4-E35A-26C2DC0BCCEC}"/>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569819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71821-0122-9EE0-7E64-7468E83D57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C2D2D7-34BD-2207-0BB8-0A4F6AE5E2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0B0B09-736E-5001-7644-C562F7958B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0F7ECB-DDD8-715B-EE0A-693878B2AAA6}"/>
              </a:ext>
            </a:extLst>
          </p:cNvPr>
          <p:cNvSpPr>
            <a:spLocks noGrp="1"/>
          </p:cNvSpPr>
          <p:nvPr>
            <p:ph type="dt" sz="half" idx="10"/>
          </p:nvPr>
        </p:nvSpPr>
        <p:spPr/>
        <p:txBody>
          <a:bodyPr/>
          <a:lstStyle/>
          <a:p>
            <a:fld id="{B4B817F8-6562-D547-8F3F-C2D8CF4C926D}" type="datetimeFigureOut">
              <a:rPr lang="en-US" smtClean="0"/>
              <a:t>8/13/26</a:t>
            </a:fld>
            <a:endParaRPr lang="en-US"/>
          </a:p>
        </p:txBody>
      </p:sp>
      <p:sp>
        <p:nvSpPr>
          <p:cNvPr id="6" name="Footer Placeholder 5">
            <a:extLst>
              <a:ext uri="{FF2B5EF4-FFF2-40B4-BE49-F238E27FC236}">
                <a16:creationId xmlns:a16="http://schemas.microsoft.com/office/drawing/2014/main" id="{2AD4329D-00C5-4625-1FF3-0CE3EB7220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F8B733-DE39-E0D1-3E88-1D2D376D716E}"/>
              </a:ext>
            </a:extLst>
          </p:cNvPr>
          <p:cNvSpPr>
            <a:spLocks noGrp="1"/>
          </p:cNvSpPr>
          <p:nvPr>
            <p:ph type="sldNum" sz="quarter" idx="12"/>
          </p:nvPr>
        </p:nvSpPr>
        <p:spPr/>
        <p:txBody>
          <a:bodyPr/>
          <a:lstStyle/>
          <a:p>
            <a:fld id="{0F7F1995-EC88-4749-89CD-F6437A692690}" type="slidenum">
              <a:rPr lang="en-US" smtClean="0"/>
              <a:t>‹#›</a:t>
            </a:fld>
            <a:endParaRPr lang="en-US"/>
          </a:p>
        </p:txBody>
      </p:sp>
    </p:spTree>
    <p:extLst>
      <p:ext uri="{BB962C8B-B14F-4D97-AF65-F5344CB8AC3E}">
        <p14:creationId xmlns:p14="http://schemas.microsoft.com/office/powerpoint/2010/main" val="4135761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000">
              <a:srgbClr val="F8FCFE"/>
            </a:gs>
            <a:gs pos="0">
              <a:srgbClr val="D4CD92">
                <a:alpha val="59909"/>
              </a:srgbClr>
            </a:gs>
            <a:gs pos="91000">
              <a:schemeClr val="bg1">
                <a:lumMod val="0"/>
                <a:lumOff val="100000"/>
                <a:alpha val="55000"/>
              </a:schemeClr>
            </a:gs>
            <a:gs pos="100000">
              <a:srgbClr val="701831">
                <a:alpha val="29000"/>
              </a:srgb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BD54FA-EAF9-6C95-CACD-35D87097C4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35AE53-77B8-F03E-7C87-C4207553F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3E082A-3D0E-6404-661B-9A695F2546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B817F8-6562-D547-8F3F-C2D8CF4C926D}" type="datetimeFigureOut">
              <a:rPr lang="en-US" smtClean="0"/>
              <a:t>8/13/26</a:t>
            </a:fld>
            <a:endParaRPr lang="en-US"/>
          </a:p>
        </p:txBody>
      </p:sp>
      <p:sp>
        <p:nvSpPr>
          <p:cNvPr id="5" name="Footer Placeholder 4">
            <a:extLst>
              <a:ext uri="{FF2B5EF4-FFF2-40B4-BE49-F238E27FC236}">
                <a16:creationId xmlns:a16="http://schemas.microsoft.com/office/drawing/2014/main" id="{218AEE5F-7607-2C15-E0BC-4766C9FE4E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11DBE84-FDF7-B1C1-E46F-7961CF2EC3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7F1995-EC88-4749-89CD-F6437A692690}" type="slidenum">
              <a:rPr lang="en-US" smtClean="0"/>
              <a:t>‹#›</a:t>
            </a:fld>
            <a:endParaRPr lang="en-US"/>
          </a:p>
        </p:txBody>
      </p:sp>
    </p:spTree>
    <p:extLst>
      <p:ext uri="{BB962C8B-B14F-4D97-AF65-F5344CB8AC3E}">
        <p14:creationId xmlns:p14="http://schemas.microsoft.com/office/powerpoint/2010/main" val="240942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798&amp;w=600"/><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app.kutztown.edu/policyregister/Policy/GEN-008"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aiandwriting.hcommons.org/working-paper-1/"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4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35F34A-AF2C-68D2-7C6E-985C53AAE761}"/>
              </a:ext>
            </a:extLst>
          </p:cNvPr>
          <p:cNvSpPr>
            <a:spLocks noGrp="1"/>
          </p:cNvSpPr>
          <p:nvPr>
            <p:ph type="title"/>
          </p:nvPr>
        </p:nvSpPr>
        <p:spPr>
          <a:xfrm>
            <a:off x="729659" y="640080"/>
            <a:ext cx="3894693" cy="3566160"/>
          </a:xfrm>
        </p:spPr>
        <p:txBody>
          <a:bodyPr vert="horz" lIns="91440" tIns="45720" rIns="91440" bIns="45720" rtlCol="0" anchor="b">
            <a:normAutofit fontScale="90000"/>
          </a:bodyPr>
          <a:lstStyle/>
          <a:p>
            <a:r>
              <a:rPr lang="en-US" sz="3200" dirty="0"/>
              <a:t>It’s a(AI) new world out there!</a:t>
            </a:r>
            <a:br>
              <a:rPr lang="en-US" sz="1800" dirty="0"/>
            </a:br>
            <a:br>
              <a:rPr lang="en-US" sz="1800" dirty="0"/>
            </a:br>
            <a:br>
              <a:rPr lang="en-US" sz="1800" dirty="0"/>
            </a:br>
            <a:br>
              <a:rPr lang="en-US" sz="1800" dirty="0"/>
            </a:br>
            <a:r>
              <a:rPr lang="en-US" sz="1600" dirty="0"/>
              <a:t>Guest starring:</a:t>
            </a:r>
            <a:br>
              <a:rPr lang="en-US" sz="1600" dirty="0"/>
            </a:br>
            <a:br>
              <a:rPr lang="en-US" sz="1600" dirty="0"/>
            </a:br>
            <a:r>
              <a:rPr lang="en-US" sz="1600" dirty="0"/>
              <a:t>Sandra Leonard</a:t>
            </a:r>
            <a:br>
              <a:rPr lang="en-US" sz="1600" dirty="0"/>
            </a:br>
            <a:r>
              <a:rPr lang="en-US" sz="1600" dirty="0"/>
              <a:t>Chair of English, former Composition Coordinator and Chair of Academic Honesty Committee</a:t>
            </a:r>
            <a:br>
              <a:rPr lang="en-US" sz="1600" dirty="0"/>
            </a:br>
            <a:br>
              <a:rPr lang="en-US" sz="1600" dirty="0"/>
            </a:br>
            <a:r>
              <a:rPr lang="en-US" sz="1600" dirty="0"/>
              <a:t>Erin Kraal</a:t>
            </a:r>
            <a:br>
              <a:rPr lang="en-US" sz="1600" dirty="0"/>
            </a:br>
            <a:r>
              <a:rPr lang="en-US" sz="1600" dirty="0"/>
              <a:t>Director of Center for Engaged Learning, Professor of Physical Sciences</a:t>
            </a:r>
          </a:p>
        </p:txBody>
      </p:sp>
      <p:sp>
        <p:nvSpPr>
          <p:cNvPr id="104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umbnail Image ">
            <a:extLst>
              <a:ext uri="{FF2B5EF4-FFF2-40B4-BE49-F238E27FC236}">
                <a16:creationId xmlns:a16="http://schemas.microsoft.com/office/drawing/2014/main" id="{739BED1E-C15A-4ECA-5F7B-2643C0EBA2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178" r="12869"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823255A-A6E3-07D9-F3CB-FD723DEF3A5E}"/>
              </a:ext>
            </a:extLst>
          </p:cNvPr>
          <p:cNvSpPr txBox="1"/>
          <p:nvPr/>
        </p:nvSpPr>
        <p:spPr>
          <a:xfrm>
            <a:off x="729659" y="6217920"/>
            <a:ext cx="4238368" cy="369332"/>
          </a:xfrm>
          <a:prstGeom prst="rect">
            <a:avLst/>
          </a:prstGeom>
          <a:noFill/>
        </p:spPr>
        <p:txBody>
          <a:bodyPr wrap="square" rtlCol="0">
            <a:spAutoFit/>
          </a:bodyPr>
          <a:lstStyle/>
          <a:p>
            <a:r>
              <a:rPr lang="en-US" dirty="0"/>
              <a:t>*Image generated via co-pilot prompt</a:t>
            </a:r>
          </a:p>
        </p:txBody>
      </p:sp>
    </p:spTree>
    <p:extLst>
      <p:ext uri="{BB962C8B-B14F-4D97-AF65-F5344CB8AC3E}">
        <p14:creationId xmlns:p14="http://schemas.microsoft.com/office/powerpoint/2010/main" val="201873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269B6-8BBD-CB30-AD6C-7B5DA20DEC9F}"/>
              </a:ext>
            </a:extLst>
          </p:cNvPr>
          <p:cNvSpPr>
            <a:spLocks noGrp="1"/>
          </p:cNvSpPr>
          <p:nvPr>
            <p:ph type="title"/>
          </p:nvPr>
        </p:nvSpPr>
        <p:spPr/>
        <p:txBody>
          <a:bodyPr/>
          <a:lstStyle/>
          <a:p>
            <a:r>
              <a:rPr lang="en-US" dirty="0"/>
              <a:t>Imagine the students…what’s this like for them?</a:t>
            </a:r>
          </a:p>
        </p:txBody>
      </p:sp>
      <p:sp>
        <p:nvSpPr>
          <p:cNvPr id="5" name="Content Placeholder 4">
            <a:extLst>
              <a:ext uri="{FF2B5EF4-FFF2-40B4-BE49-F238E27FC236}">
                <a16:creationId xmlns:a16="http://schemas.microsoft.com/office/drawing/2014/main" id="{09A431B7-93C5-9DCD-A981-7FE6D7121204}"/>
              </a:ext>
            </a:extLst>
          </p:cNvPr>
          <p:cNvSpPr>
            <a:spLocks noGrp="1"/>
          </p:cNvSpPr>
          <p:nvPr>
            <p:ph idx="1"/>
          </p:nvPr>
        </p:nvSpPr>
        <p:spPr>
          <a:xfrm>
            <a:off x="838200" y="3103417"/>
            <a:ext cx="10515600" cy="3073545"/>
          </a:xfrm>
        </p:spPr>
        <p:txBody>
          <a:bodyPr/>
          <a:lstStyle/>
          <a:p>
            <a:pPr marL="0" indent="0">
              <a:buNone/>
            </a:pPr>
            <a:r>
              <a:rPr lang="en-US" dirty="0"/>
              <a:t>Discuss how you think students feel/respond statements about AI?</a:t>
            </a:r>
          </a:p>
          <a:p>
            <a:pPr marL="0" indent="0">
              <a:buNone/>
            </a:pPr>
            <a:r>
              <a:rPr lang="en-US" dirty="0"/>
              <a:t>What does it feel like for them to read your (ultimate) statement?</a:t>
            </a:r>
          </a:p>
        </p:txBody>
      </p:sp>
    </p:spTree>
    <p:extLst>
      <p:ext uri="{BB962C8B-B14F-4D97-AF65-F5344CB8AC3E}">
        <p14:creationId xmlns:p14="http://schemas.microsoft.com/office/powerpoint/2010/main" val="288596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74A32-9234-26F6-AB2F-0B37EFCF39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E1EBD-1E81-925A-FB2C-3928D65A7B1C}"/>
              </a:ext>
            </a:extLst>
          </p:cNvPr>
          <p:cNvSpPr>
            <a:spLocks noGrp="1"/>
          </p:cNvSpPr>
          <p:nvPr>
            <p:ph type="title"/>
          </p:nvPr>
        </p:nvSpPr>
        <p:spPr>
          <a:xfrm>
            <a:off x="436728" y="365125"/>
            <a:ext cx="10917072" cy="1325563"/>
          </a:xfrm>
        </p:spPr>
        <p:txBody>
          <a:bodyPr/>
          <a:lstStyle/>
          <a:p>
            <a:r>
              <a:rPr lang="en-US" dirty="0"/>
              <a:t>Maybe like this:</a:t>
            </a:r>
          </a:p>
        </p:txBody>
      </p:sp>
      <p:pic>
        <p:nvPicPr>
          <p:cNvPr id="1026" name="Picture 2" descr="Thumbnail Image ">
            <a:extLst>
              <a:ext uri="{FF2B5EF4-FFF2-40B4-BE49-F238E27FC236}">
                <a16:creationId xmlns:a16="http://schemas.microsoft.com/office/drawing/2014/main" id="{91D3F2AA-BF03-67DA-CEAB-F7A3622B6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68" y="1709223"/>
            <a:ext cx="5444837" cy="3629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3A5E6E-E5F7-95CD-61B3-6AB181C93BCE}"/>
              </a:ext>
            </a:extLst>
          </p:cNvPr>
          <p:cNvSpPr txBox="1"/>
          <p:nvPr/>
        </p:nvSpPr>
        <p:spPr>
          <a:xfrm>
            <a:off x="1468286" y="5458617"/>
            <a:ext cx="6096000" cy="646331"/>
          </a:xfrm>
          <a:prstGeom prst="rect">
            <a:avLst/>
          </a:prstGeom>
          <a:noFill/>
        </p:spPr>
        <p:txBody>
          <a:bodyPr wrap="square">
            <a:spAutoFit/>
          </a:bodyPr>
          <a:lstStyle/>
          <a:p>
            <a:r>
              <a:rPr lang="en-US" dirty="0"/>
              <a:t>Image generated from a co-pilot prompt: create an image of college students looking a little confused in a class</a:t>
            </a:r>
          </a:p>
        </p:txBody>
      </p:sp>
      <p:sp>
        <p:nvSpPr>
          <p:cNvPr id="3" name="TextBox 2">
            <a:extLst>
              <a:ext uri="{FF2B5EF4-FFF2-40B4-BE49-F238E27FC236}">
                <a16:creationId xmlns:a16="http://schemas.microsoft.com/office/drawing/2014/main" id="{40091075-5907-925D-AA73-D4928DCA5D2F}"/>
              </a:ext>
            </a:extLst>
          </p:cNvPr>
          <p:cNvSpPr txBox="1"/>
          <p:nvPr/>
        </p:nvSpPr>
        <p:spPr>
          <a:xfrm rot="1924314">
            <a:off x="6466330" y="1354305"/>
            <a:ext cx="3991232" cy="923330"/>
          </a:xfrm>
          <a:prstGeom prst="rect">
            <a:avLst/>
          </a:prstGeom>
          <a:noFill/>
        </p:spPr>
        <p:txBody>
          <a:bodyPr wrap="square" rtlCol="0">
            <a:spAutoFit/>
          </a:bodyPr>
          <a:lstStyle/>
          <a:p>
            <a:r>
              <a:rPr lang="en-US" dirty="0"/>
              <a:t>Remember – they have 5 classes (different professors, different fields, different….) to keep track of!</a:t>
            </a:r>
          </a:p>
        </p:txBody>
      </p:sp>
    </p:spTree>
    <p:extLst>
      <p:ext uri="{BB962C8B-B14F-4D97-AF65-F5344CB8AC3E}">
        <p14:creationId xmlns:p14="http://schemas.microsoft.com/office/powerpoint/2010/main" val="4020455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8EA5D-EBDF-89D4-159F-23E4DAD5F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6B402-8A89-92C4-7E51-276471CACDCD}"/>
              </a:ext>
            </a:extLst>
          </p:cNvPr>
          <p:cNvSpPr>
            <a:spLocks noGrp="1"/>
          </p:cNvSpPr>
          <p:nvPr>
            <p:ph type="title"/>
          </p:nvPr>
        </p:nvSpPr>
        <p:spPr/>
        <p:txBody>
          <a:bodyPr/>
          <a:lstStyle/>
          <a:p>
            <a:r>
              <a:rPr lang="en-US" dirty="0"/>
              <a:t>Transitioning to Assignments</a:t>
            </a:r>
          </a:p>
        </p:txBody>
      </p:sp>
      <p:pic>
        <p:nvPicPr>
          <p:cNvPr id="3074" name="Picture 2" descr="which came first teh chicken or the egg">
            <a:extLst>
              <a:ext uri="{FF2B5EF4-FFF2-40B4-BE49-F238E27FC236}">
                <a16:creationId xmlns:a16="http://schemas.microsoft.com/office/drawing/2014/main" id="{EC224753-5B11-22B9-B1D7-E200A9AF5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2100349"/>
            <a:ext cx="5905500" cy="3543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087B286-6DCF-D423-158C-6AA8BDC2E1B0}"/>
              </a:ext>
            </a:extLst>
          </p:cNvPr>
          <p:cNvSpPr txBox="1"/>
          <p:nvPr/>
        </p:nvSpPr>
        <p:spPr>
          <a:xfrm>
            <a:off x="7025738" y="5643649"/>
            <a:ext cx="2501321" cy="276999"/>
          </a:xfrm>
          <a:prstGeom prst="rect">
            <a:avLst/>
          </a:prstGeom>
          <a:noFill/>
        </p:spPr>
        <p:txBody>
          <a:bodyPr wrap="square">
            <a:spAutoFit/>
          </a:bodyPr>
          <a:lstStyle/>
          <a:p>
            <a:r>
              <a:rPr lang="en-US" sz="1200" dirty="0"/>
              <a:t>Dennis Novak/Getty Images</a:t>
            </a:r>
          </a:p>
        </p:txBody>
      </p:sp>
    </p:spTree>
    <p:extLst>
      <p:ext uri="{BB962C8B-B14F-4D97-AF65-F5344CB8AC3E}">
        <p14:creationId xmlns:p14="http://schemas.microsoft.com/office/powerpoint/2010/main" val="863267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7E34C-FA32-B8BF-9C55-18BA84B4A9EF}"/>
              </a:ext>
            </a:extLst>
          </p:cNvPr>
          <p:cNvSpPr>
            <a:spLocks noGrp="1"/>
          </p:cNvSpPr>
          <p:nvPr>
            <p:ph type="title"/>
          </p:nvPr>
        </p:nvSpPr>
        <p:spPr>
          <a:xfrm>
            <a:off x="1043631" y="873940"/>
            <a:ext cx="4928291" cy="1035781"/>
          </a:xfrm>
        </p:spPr>
        <p:txBody>
          <a:bodyPr anchor="ctr">
            <a:normAutofit/>
          </a:bodyPr>
          <a:lstStyle/>
          <a:p>
            <a:r>
              <a:rPr lang="en-US" sz="3300"/>
              <a:t>Effective assignments are linked to effective courses.  </a:t>
            </a:r>
          </a:p>
        </p:txBody>
      </p:sp>
      <p:sp>
        <p:nvSpPr>
          <p:cNvPr id="3" name="Content Placeholder 2">
            <a:extLst>
              <a:ext uri="{FF2B5EF4-FFF2-40B4-BE49-F238E27FC236}">
                <a16:creationId xmlns:a16="http://schemas.microsoft.com/office/drawing/2014/main" id="{B600E94D-12D0-5412-738A-9B28D1A69458}"/>
              </a:ext>
            </a:extLst>
          </p:cNvPr>
          <p:cNvSpPr>
            <a:spLocks noGrp="1"/>
          </p:cNvSpPr>
          <p:nvPr>
            <p:ph idx="1"/>
          </p:nvPr>
        </p:nvSpPr>
        <p:spPr>
          <a:xfrm>
            <a:off x="1045029" y="2524721"/>
            <a:ext cx="4991629" cy="3677123"/>
          </a:xfrm>
        </p:spPr>
        <p:txBody>
          <a:bodyPr anchor="ctr">
            <a:normAutofit/>
          </a:bodyPr>
          <a:lstStyle/>
          <a:p>
            <a:pPr marL="0" indent="0">
              <a:buNone/>
            </a:pPr>
            <a:r>
              <a:rPr lang="en-US" sz="1800" dirty="0"/>
              <a:t>No amount of individual ‘assignment design’ can compensate if students don’t understand the course purpose and outcome.</a:t>
            </a:r>
          </a:p>
          <a:p>
            <a:pPr marL="0" indent="0">
              <a:buNone/>
            </a:pPr>
            <a:endParaRPr lang="en-US" sz="1800" dirty="0"/>
          </a:p>
          <a:p>
            <a:pPr marL="0" indent="0">
              <a:buNone/>
            </a:pPr>
            <a:r>
              <a:rPr lang="en-US" sz="1800" dirty="0"/>
              <a:t>Scaffold assignments within a course.  </a:t>
            </a:r>
          </a:p>
        </p:txBody>
      </p:sp>
      <p:pic>
        <p:nvPicPr>
          <p:cNvPr id="1028" name="Picture 4" descr="Cartoon Tree No Leaves: Over 3,574 Royalty-Free Licensable Stock  Illustrations &amp; Drawings | Shutterstock">
            <a:extLst>
              <a:ext uri="{FF2B5EF4-FFF2-40B4-BE49-F238E27FC236}">
                <a16:creationId xmlns:a16="http://schemas.microsoft.com/office/drawing/2014/main" id="{AEA9C3BA-B246-0E89-3A1C-BC3C5B566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905"/>
          <a:stretch>
            <a:fillRect/>
          </a:stretch>
        </p:blipFill>
        <p:spPr bwMode="auto">
          <a:xfrm>
            <a:off x="6788383" y="613147"/>
            <a:ext cx="4565417" cy="55934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DA09182-FF7B-C26C-0A26-93D33A7F3A27}"/>
              </a:ext>
            </a:extLst>
          </p:cNvPr>
          <p:cNvSpPr txBox="1"/>
          <p:nvPr/>
        </p:nvSpPr>
        <p:spPr>
          <a:xfrm>
            <a:off x="9254359" y="5044966"/>
            <a:ext cx="908582" cy="369332"/>
          </a:xfrm>
          <a:prstGeom prst="rect">
            <a:avLst/>
          </a:prstGeom>
          <a:noFill/>
        </p:spPr>
        <p:txBody>
          <a:bodyPr wrap="none" rtlCol="0">
            <a:spAutoFit/>
          </a:bodyPr>
          <a:lstStyle/>
          <a:p>
            <a:r>
              <a:rPr lang="en-US" dirty="0"/>
              <a:t>Course</a:t>
            </a:r>
          </a:p>
        </p:txBody>
      </p:sp>
      <p:sp>
        <p:nvSpPr>
          <p:cNvPr id="5" name="TextBox 4">
            <a:extLst>
              <a:ext uri="{FF2B5EF4-FFF2-40B4-BE49-F238E27FC236}">
                <a16:creationId xmlns:a16="http://schemas.microsoft.com/office/drawing/2014/main" id="{0686D30F-EC31-EABC-A50B-02651CA2F22E}"/>
              </a:ext>
            </a:extLst>
          </p:cNvPr>
          <p:cNvSpPr txBox="1"/>
          <p:nvPr/>
        </p:nvSpPr>
        <p:spPr>
          <a:xfrm rot="20459898">
            <a:off x="8401404" y="374411"/>
            <a:ext cx="973856" cy="276999"/>
          </a:xfrm>
          <a:prstGeom prst="rect">
            <a:avLst/>
          </a:prstGeom>
          <a:noFill/>
        </p:spPr>
        <p:txBody>
          <a:bodyPr wrap="none" rtlCol="0">
            <a:spAutoFit/>
          </a:bodyPr>
          <a:lstStyle/>
          <a:p>
            <a:r>
              <a:rPr lang="en-US" sz="1200" dirty="0"/>
              <a:t>Assignment</a:t>
            </a:r>
          </a:p>
        </p:txBody>
      </p:sp>
      <p:sp>
        <p:nvSpPr>
          <p:cNvPr id="6" name="TextBox 5">
            <a:extLst>
              <a:ext uri="{FF2B5EF4-FFF2-40B4-BE49-F238E27FC236}">
                <a16:creationId xmlns:a16="http://schemas.microsoft.com/office/drawing/2014/main" id="{3A5BC81D-2B2F-A1FA-B0D7-69138D231CC8}"/>
              </a:ext>
            </a:extLst>
          </p:cNvPr>
          <p:cNvSpPr txBox="1"/>
          <p:nvPr/>
        </p:nvSpPr>
        <p:spPr>
          <a:xfrm rot="694686">
            <a:off x="6614954" y="1466855"/>
            <a:ext cx="973856" cy="276999"/>
          </a:xfrm>
          <a:prstGeom prst="rect">
            <a:avLst/>
          </a:prstGeom>
          <a:noFill/>
        </p:spPr>
        <p:txBody>
          <a:bodyPr wrap="none" rtlCol="0">
            <a:spAutoFit/>
          </a:bodyPr>
          <a:lstStyle/>
          <a:p>
            <a:r>
              <a:rPr lang="en-US" sz="1200" dirty="0"/>
              <a:t>Assignment</a:t>
            </a:r>
          </a:p>
        </p:txBody>
      </p:sp>
      <p:sp>
        <p:nvSpPr>
          <p:cNvPr id="7" name="TextBox 6">
            <a:extLst>
              <a:ext uri="{FF2B5EF4-FFF2-40B4-BE49-F238E27FC236}">
                <a16:creationId xmlns:a16="http://schemas.microsoft.com/office/drawing/2014/main" id="{68154042-7DF1-6DE9-A187-E396CF1F2870}"/>
              </a:ext>
            </a:extLst>
          </p:cNvPr>
          <p:cNvSpPr txBox="1"/>
          <p:nvPr/>
        </p:nvSpPr>
        <p:spPr>
          <a:xfrm rot="3464994">
            <a:off x="6850257" y="3566032"/>
            <a:ext cx="973856" cy="276999"/>
          </a:xfrm>
          <a:prstGeom prst="rect">
            <a:avLst/>
          </a:prstGeom>
          <a:noFill/>
        </p:spPr>
        <p:txBody>
          <a:bodyPr wrap="none" rtlCol="0">
            <a:spAutoFit/>
          </a:bodyPr>
          <a:lstStyle/>
          <a:p>
            <a:r>
              <a:rPr lang="en-US" sz="1200" dirty="0"/>
              <a:t>Assignment</a:t>
            </a:r>
          </a:p>
        </p:txBody>
      </p:sp>
      <p:sp>
        <p:nvSpPr>
          <p:cNvPr id="8" name="TextBox 7">
            <a:extLst>
              <a:ext uri="{FF2B5EF4-FFF2-40B4-BE49-F238E27FC236}">
                <a16:creationId xmlns:a16="http://schemas.microsoft.com/office/drawing/2014/main" id="{1CAA28CC-DC91-94DF-DC50-52C8237B077B}"/>
              </a:ext>
            </a:extLst>
          </p:cNvPr>
          <p:cNvSpPr txBox="1"/>
          <p:nvPr/>
        </p:nvSpPr>
        <p:spPr>
          <a:xfrm rot="3379009">
            <a:off x="10844684" y="1597809"/>
            <a:ext cx="973856" cy="276999"/>
          </a:xfrm>
          <a:prstGeom prst="rect">
            <a:avLst/>
          </a:prstGeom>
          <a:noFill/>
        </p:spPr>
        <p:txBody>
          <a:bodyPr wrap="none" rtlCol="0">
            <a:spAutoFit/>
          </a:bodyPr>
          <a:lstStyle/>
          <a:p>
            <a:r>
              <a:rPr lang="en-US" sz="1200" dirty="0"/>
              <a:t>Assignment</a:t>
            </a:r>
          </a:p>
        </p:txBody>
      </p:sp>
      <p:sp>
        <p:nvSpPr>
          <p:cNvPr id="9" name="TextBox 8">
            <a:extLst>
              <a:ext uri="{FF2B5EF4-FFF2-40B4-BE49-F238E27FC236}">
                <a16:creationId xmlns:a16="http://schemas.microsoft.com/office/drawing/2014/main" id="{9D46F1AB-AE33-AE2A-1662-CB4B8B74DED4}"/>
              </a:ext>
            </a:extLst>
          </p:cNvPr>
          <p:cNvSpPr txBox="1"/>
          <p:nvPr/>
        </p:nvSpPr>
        <p:spPr>
          <a:xfrm rot="1045928">
            <a:off x="10779915" y="2687445"/>
            <a:ext cx="973856" cy="276999"/>
          </a:xfrm>
          <a:prstGeom prst="rect">
            <a:avLst/>
          </a:prstGeom>
          <a:noFill/>
        </p:spPr>
        <p:txBody>
          <a:bodyPr wrap="none" rtlCol="0">
            <a:spAutoFit/>
          </a:bodyPr>
          <a:lstStyle/>
          <a:p>
            <a:r>
              <a:rPr lang="en-US" sz="1200" dirty="0"/>
              <a:t>Assignment</a:t>
            </a:r>
          </a:p>
        </p:txBody>
      </p:sp>
      <p:sp>
        <p:nvSpPr>
          <p:cNvPr id="10" name="TextBox 9">
            <a:extLst>
              <a:ext uri="{FF2B5EF4-FFF2-40B4-BE49-F238E27FC236}">
                <a16:creationId xmlns:a16="http://schemas.microsoft.com/office/drawing/2014/main" id="{5100E849-3B57-F22B-4312-34293081B31B}"/>
              </a:ext>
            </a:extLst>
          </p:cNvPr>
          <p:cNvSpPr txBox="1"/>
          <p:nvPr/>
        </p:nvSpPr>
        <p:spPr>
          <a:xfrm rot="19314650">
            <a:off x="10655950" y="3331376"/>
            <a:ext cx="973856" cy="276999"/>
          </a:xfrm>
          <a:prstGeom prst="rect">
            <a:avLst/>
          </a:prstGeom>
          <a:noFill/>
        </p:spPr>
        <p:txBody>
          <a:bodyPr wrap="none" rtlCol="0">
            <a:spAutoFit/>
          </a:bodyPr>
          <a:lstStyle/>
          <a:p>
            <a:r>
              <a:rPr lang="en-US" sz="1200" dirty="0"/>
              <a:t>Assignment</a:t>
            </a:r>
          </a:p>
        </p:txBody>
      </p:sp>
      <p:sp>
        <p:nvSpPr>
          <p:cNvPr id="11" name="TextBox 10">
            <a:extLst>
              <a:ext uri="{FF2B5EF4-FFF2-40B4-BE49-F238E27FC236}">
                <a16:creationId xmlns:a16="http://schemas.microsoft.com/office/drawing/2014/main" id="{5BBA2A98-6B4F-4A6E-4793-155BD167D5E7}"/>
              </a:ext>
            </a:extLst>
          </p:cNvPr>
          <p:cNvSpPr txBox="1"/>
          <p:nvPr/>
        </p:nvSpPr>
        <p:spPr>
          <a:xfrm rot="16782007">
            <a:off x="6205796" y="2583105"/>
            <a:ext cx="973856" cy="276999"/>
          </a:xfrm>
          <a:prstGeom prst="rect">
            <a:avLst/>
          </a:prstGeom>
          <a:noFill/>
        </p:spPr>
        <p:txBody>
          <a:bodyPr wrap="none" rtlCol="0">
            <a:spAutoFit/>
          </a:bodyPr>
          <a:lstStyle/>
          <a:p>
            <a:r>
              <a:rPr lang="en-US" sz="1200" dirty="0"/>
              <a:t>Assignment</a:t>
            </a:r>
          </a:p>
        </p:txBody>
      </p:sp>
      <p:sp>
        <p:nvSpPr>
          <p:cNvPr id="12" name="TextBox 11">
            <a:extLst>
              <a:ext uri="{FF2B5EF4-FFF2-40B4-BE49-F238E27FC236}">
                <a16:creationId xmlns:a16="http://schemas.microsoft.com/office/drawing/2014/main" id="{E471C69E-FAFB-F03F-5EB6-2318BD1A42CA}"/>
              </a:ext>
            </a:extLst>
          </p:cNvPr>
          <p:cNvSpPr txBox="1"/>
          <p:nvPr/>
        </p:nvSpPr>
        <p:spPr>
          <a:xfrm rot="20459898">
            <a:off x="7487365" y="2164515"/>
            <a:ext cx="973856" cy="276999"/>
          </a:xfrm>
          <a:prstGeom prst="rect">
            <a:avLst/>
          </a:prstGeom>
          <a:noFill/>
        </p:spPr>
        <p:txBody>
          <a:bodyPr wrap="none" rtlCol="0">
            <a:spAutoFit/>
          </a:bodyPr>
          <a:lstStyle/>
          <a:p>
            <a:r>
              <a:rPr lang="en-US" sz="1200" dirty="0"/>
              <a:t>Assignment</a:t>
            </a:r>
          </a:p>
        </p:txBody>
      </p:sp>
      <p:sp>
        <p:nvSpPr>
          <p:cNvPr id="13" name="TextBox 12">
            <a:extLst>
              <a:ext uri="{FF2B5EF4-FFF2-40B4-BE49-F238E27FC236}">
                <a16:creationId xmlns:a16="http://schemas.microsoft.com/office/drawing/2014/main" id="{F7177C8E-A0C1-EDC7-CCA6-A4F4F824099F}"/>
              </a:ext>
            </a:extLst>
          </p:cNvPr>
          <p:cNvSpPr txBox="1"/>
          <p:nvPr/>
        </p:nvSpPr>
        <p:spPr>
          <a:xfrm rot="1110888">
            <a:off x="10407576" y="919088"/>
            <a:ext cx="973856" cy="276999"/>
          </a:xfrm>
          <a:prstGeom prst="rect">
            <a:avLst/>
          </a:prstGeom>
          <a:noFill/>
        </p:spPr>
        <p:txBody>
          <a:bodyPr wrap="none" rtlCol="0">
            <a:spAutoFit/>
          </a:bodyPr>
          <a:lstStyle/>
          <a:p>
            <a:r>
              <a:rPr lang="en-US" sz="1200" dirty="0"/>
              <a:t>Assignment</a:t>
            </a:r>
          </a:p>
        </p:txBody>
      </p:sp>
      <p:sp>
        <p:nvSpPr>
          <p:cNvPr id="14" name="TextBox 13">
            <a:extLst>
              <a:ext uri="{FF2B5EF4-FFF2-40B4-BE49-F238E27FC236}">
                <a16:creationId xmlns:a16="http://schemas.microsoft.com/office/drawing/2014/main" id="{3081DC54-8691-2B9E-4DFD-285FE85D35B6}"/>
              </a:ext>
            </a:extLst>
          </p:cNvPr>
          <p:cNvSpPr txBox="1"/>
          <p:nvPr/>
        </p:nvSpPr>
        <p:spPr>
          <a:xfrm>
            <a:off x="7514937" y="654977"/>
            <a:ext cx="973856" cy="276999"/>
          </a:xfrm>
          <a:prstGeom prst="rect">
            <a:avLst/>
          </a:prstGeom>
          <a:noFill/>
        </p:spPr>
        <p:txBody>
          <a:bodyPr wrap="none" rtlCol="0">
            <a:spAutoFit/>
          </a:bodyPr>
          <a:lstStyle/>
          <a:p>
            <a:r>
              <a:rPr lang="en-US" sz="1200" dirty="0"/>
              <a:t>Assignment</a:t>
            </a:r>
          </a:p>
        </p:txBody>
      </p:sp>
    </p:spTree>
    <p:extLst>
      <p:ext uri="{BB962C8B-B14F-4D97-AF65-F5344CB8AC3E}">
        <p14:creationId xmlns:p14="http://schemas.microsoft.com/office/powerpoint/2010/main" val="2196174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F0BA3-6E60-FC0D-B293-B41C4A4834EC}"/>
              </a:ext>
            </a:extLst>
          </p:cNvPr>
          <p:cNvSpPr>
            <a:spLocks noGrp="1"/>
          </p:cNvSpPr>
          <p:nvPr>
            <p:ph type="title"/>
          </p:nvPr>
        </p:nvSpPr>
        <p:spPr>
          <a:xfrm>
            <a:off x="300796" y="228981"/>
            <a:ext cx="5521780" cy="1330840"/>
          </a:xfrm>
        </p:spPr>
        <p:txBody>
          <a:bodyPr vert="horz" lIns="91440" tIns="45720" rIns="91440" bIns="45720" rtlCol="0" anchor="ctr">
            <a:normAutofit/>
          </a:bodyPr>
          <a:lstStyle/>
          <a:p>
            <a:r>
              <a:rPr lang="en-US" sz="3100" kern="1200" dirty="0">
                <a:solidFill>
                  <a:schemeClr val="tx1"/>
                </a:solidFill>
                <a:latin typeface="+mj-lt"/>
                <a:ea typeface="+mj-ea"/>
                <a:cs typeface="+mj-cs"/>
              </a:rPr>
              <a:t>I care, I can, I matter – </a:t>
            </a:r>
            <a:br>
              <a:rPr lang="en-US" sz="3100" kern="1200" dirty="0">
                <a:solidFill>
                  <a:schemeClr val="tx1"/>
                </a:solidFill>
                <a:latin typeface="+mj-lt"/>
                <a:ea typeface="+mj-ea"/>
                <a:cs typeface="+mj-cs"/>
              </a:rPr>
            </a:br>
            <a:r>
              <a:rPr lang="en-US" sz="3100" kern="1200" dirty="0">
                <a:solidFill>
                  <a:schemeClr val="tx1"/>
                </a:solidFill>
                <a:latin typeface="+mj-lt"/>
                <a:ea typeface="+mj-ea"/>
                <a:cs typeface="+mj-cs"/>
              </a:rPr>
              <a:t>these drive motivation for work </a:t>
            </a:r>
          </a:p>
        </p:txBody>
      </p:sp>
      <p:sp>
        <p:nvSpPr>
          <p:cNvPr id="4" name="TextBox 3">
            <a:extLst>
              <a:ext uri="{FF2B5EF4-FFF2-40B4-BE49-F238E27FC236}">
                <a16:creationId xmlns:a16="http://schemas.microsoft.com/office/drawing/2014/main" id="{3F408E8C-85CA-2770-E44E-E159C6C1307C}"/>
              </a:ext>
            </a:extLst>
          </p:cNvPr>
          <p:cNvSpPr txBox="1"/>
          <p:nvPr/>
        </p:nvSpPr>
        <p:spPr>
          <a:xfrm>
            <a:off x="551247" y="1788802"/>
            <a:ext cx="5020878" cy="3908585"/>
          </a:xfrm>
          <a:prstGeom prst="rect">
            <a:avLst/>
          </a:prstGeom>
        </p:spPr>
        <p:txBody>
          <a:bodyPr vert="horz" lIns="91440" tIns="45720" rIns="91440" bIns="45720" rtlCol="0">
            <a:noAutofit/>
          </a:bodyPr>
          <a:lstStyle/>
          <a:p>
            <a:pPr marR="0">
              <a:lnSpc>
                <a:spcPct val="90000"/>
              </a:lnSpc>
              <a:spcAft>
                <a:spcPts val="800"/>
              </a:spcAft>
            </a:pPr>
            <a:r>
              <a:rPr lang="en-US" sz="2000" dirty="0">
                <a:effectLst/>
              </a:rPr>
              <a:t>Motivation is most important when asking students to do cognitively harder, and generally more useful, types of studying like retrieval practice (Hui et al., 2022). Given the choice between harder and easier work, we need to understand the value of the added discomfort. Paying attention requires effort (hence the word “pay”). The motivational power of purpose (I care), self-efficacy (I can), and agency (I matter) can help us build assignments human students will want to do. </a:t>
            </a:r>
          </a:p>
          <a:p>
            <a:pPr marR="0">
              <a:lnSpc>
                <a:spcPct val="90000"/>
              </a:lnSpc>
              <a:spcAft>
                <a:spcPts val="800"/>
              </a:spcAft>
            </a:pPr>
            <a:r>
              <a:rPr lang="en-US" sz="2000" dirty="0">
                <a:effectLst/>
              </a:rPr>
              <a:t>Chapter 10: Pg 186 Teaching with AI by Bowen and Watson</a:t>
            </a:r>
          </a:p>
        </p:txBody>
      </p:sp>
      <p:pic>
        <p:nvPicPr>
          <p:cNvPr id="11266" name="Picture 2" descr="May include: A white framed print with a rainbow colored stacked block design that reads 'I CAN DO HARD THINGS' in white text. The print has a white background and the website 'kiwinberries.com' is printed in black at the bottom.">
            <a:extLst>
              <a:ext uri="{FF2B5EF4-FFF2-40B4-BE49-F238E27FC236}">
                <a16:creationId xmlns:a16="http://schemas.microsoft.com/office/drawing/2014/main" id="{BE839458-FBBE-083B-AC2E-3729BD7160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96" t="16041" r="16189" b="12084"/>
          <a:stretch>
            <a:fillRect/>
          </a:stretch>
        </p:blipFill>
        <p:spPr bwMode="auto">
          <a:xfrm>
            <a:off x="7023735" y="717012"/>
            <a:ext cx="4451400" cy="54461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A6DE941-EE48-3A09-2B46-5EA29617BE32}"/>
              </a:ext>
            </a:extLst>
          </p:cNvPr>
          <p:cNvSpPr txBox="1"/>
          <p:nvPr/>
        </p:nvSpPr>
        <p:spPr>
          <a:xfrm>
            <a:off x="7023735" y="6415088"/>
            <a:ext cx="4606290" cy="369332"/>
          </a:xfrm>
          <a:prstGeom prst="rect">
            <a:avLst/>
          </a:prstGeom>
          <a:noFill/>
        </p:spPr>
        <p:txBody>
          <a:bodyPr wrap="square" rtlCol="0">
            <a:spAutoFit/>
          </a:bodyPr>
          <a:lstStyle/>
          <a:p>
            <a:pPr algn="ctr"/>
            <a:r>
              <a:rPr lang="en-US" dirty="0" err="1"/>
              <a:t>Kiwinberries</a:t>
            </a:r>
            <a:r>
              <a:rPr lang="en-US" dirty="0"/>
              <a:t> </a:t>
            </a:r>
            <a:r>
              <a:rPr lang="en-US" dirty="0" err="1"/>
              <a:t>etsy</a:t>
            </a:r>
            <a:r>
              <a:rPr lang="en-US" dirty="0"/>
              <a:t> shop</a:t>
            </a:r>
          </a:p>
        </p:txBody>
      </p:sp>
      <p:sp>
        <p:nvSpPr>
          <p:cNvPr id="6" name="TextBox 5">
            <a:extLst>
              <a:ext uri="{FF2B5EF4-FFF2-40B4-BE49-F238E27FC236}">
                <a16:creationId xmlns:a16="http://schemas.microsoft.com/office/drawing/2014/main" id="{F97FCF0A-25E5-1752-39E4-C495775BC358}"/>
              </a:ext>
            </a:extLst>
          </p:cNvPr>
          <p:cNvSpPr txBox="1"/>
          <p:nvPr/>
        </p:nvSpPr>
        <p:spPr>
          <a:xfrm>
            <a:off x="574220" y="5908361"/>
            <a:ext cx="5521780" cy="369332"/>
          </a:xfrm>
          <a:prstGeom prst="rect">
            <a:avLst/>
          </a:prstGeom>
          <a:noFill/>
        </p:spPr>
        <p:txBody>
          <a:bodyPr wrap="square" rtlCol="0">
            <a:spAutoFit/>
          </a:bodyPr>
          <a:lstStyle/>
          <a:p>
            <a:r>
              <a:rPr lang="en-US" b="1" i="1" dirty="0"/>
              <a:t>See table 10.1 for useful components</a:t>
            </a:r>
          </a:p>
        </p:txBody>
      </p:sp>
    </p:spTree>
    <p:extLst>
      <p:ext uri="{BB962C8B-B14F-4D97-AF65-F5344CB8AC3E}">
        <p14:creationId xmlns:p14="http://schemas.microsoft.com/office/powerpoint/2010/main" val="3273915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28776-B66F-D4D0-36BE-FD1492AE97B4}"/>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300"/>
              <a:t>Icare.Ican.Imatter</a:t>
            </a:r>
          </a:p>
        </p:txBody>
      </p:sp>
      <p:pic>
        <p:nvPicPr>
          <p:cNvPr id="4098" name="Picture 2" descr="Close up view of female student hand doing assignment with laptop and  notebook in modern library photo – Laptop Image on Unsplash">
            <a:extLst>
              <a:ext uri="{FF2B5EF4-FFF2-40B4-BE49-F238E27FC236}">
                <a16:creationId xmlns:a16="http://schemas.microsoft.com/office/drawing/2014/main" id="{1D96A734-0F20-DB93-2895-D175164DA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576" b="9318"/>
          <a:stretch>
            <a:fillRect/>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49DB74-9F46-3FD1-639C-0CCD51D00542}"/>
              </a:ext>
            </a:extLst>
          </p:cNvPr>
          <p:cNvSpPr txBox="1"/>
          <p:nvPr/>
        </p:nvSpPr>
        <p:spPr>
          <a:xfrm>
            <a:off x="4223982" y="3752850"/>
            <a:ext cx="7485413" cy="2452687"/>
          </a:xfrm>
          <a:prstGeom prst="rect">
            <a:avLst/>
          </a:prstGeom>
        </p:spPr>
        <p:txBody>
          <a:bodyPr vert="horz" lIns="91440" tIns="45720" rIns="91440" bIns="45720" rtlCol="0" anchor="ctr">
            <a:normAutofit/>
          </a:bodyPr>
          <a:lstStyle/>
          <a:p>
            <a:pPr>
              <a:lnSpc>
                <a:spcPct val="90000"/>
              </a:lnSpc>
              <a:spcAft>
                <a:spcPts val="600"/>
              </a:spcAft>
            </a:pPr>
            <a:r>
              <a:rPr lang="en-US" dirty="0"/>
              <a:t>Choose one specific assignment in a course.  </a:t>
            </a:r>
          </a:p>
          <a:p>
            <a:pPr indent="-228600">
              <a:lnSpc>
                <a:spcPct val="90000"/>
              </a:lnSpc>
              <a:spcAft>
                <a:spcPts val="600"/>
              </a:spcAft>
              <a:buFont typeface="Arial" panose="020B0604020202020204" pitchFamily="34" charset="0"/>
              <a:buChar char="•"/>
            </a:pPr>
            <a:endParaRPr lang="en-US" dirty="0"/>
          </a:p>
          <a:p>
            <a:pPr marL="114300">
              <a:lnSpc>
                <a:spcPct val="90000"/>
              </a:lnSpc>
              <a:spcAft>
                <a:spcPts val="600"/>
              </a:spcAft>
            </a:pPr>
            <a:r>
              <a:rPr lang="en-US" b="1" dirty="0"/>
              <a:t>1. Jot down a brief description of this assignment (e.g. discussion post after reading a chapter, problem set following lecture, rough draft of research topic) </a:t>
            </a:r>
          </a:p>
        </p:txBody>
      </p:sp>
    </p:spTree>
    <p:extLst>
      <p:ext uri="{BB962C8B-B14F-4D97-AF65-F5344CB8AC3E}">
        <p14:creationId xmlns:p14="http://schemas.microsoft.com/office/powerpoint/2010/main" val="3184147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70A3E-CF7A-4734-A438-94BCB1EA9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EAB1D-DF8E-BEE3-5BB8-6A9B95C14D8F}"/>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300"/>
              <a:t>Icare.Ican.Imatter</a:t>
            </a:r>
          </a:p>
        </p:txBody>
      </p:sp>
      <p:pic>
        <p:nvPicPr>
          <p:cNvPr id="4098" name="Picture 2" descr="Close up view of female student hand doing assignment with laptop and  notebook in modern library photo – Laptop Image on Unsplash">
            <a:extLst>
              <a:ext uri="{FF2B5EF4-FFF2-40B4-BE49-F238E27FC236}">
                <a16:creationId xmlns:a16="http://schemas.microsoft.com/office/drawing/2014/main" id="{7A0D1E49-84BF-E9A8-9704-19517A039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576" b="9318"/>
          <a:stretch>
            <a:fillRect/>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B9D5D64-7A8F-71FA-5822-BF58CA7501EA}"/>
              </a:ext>
            </a:extLst>
          </p:cNvPr>
          <p:cNvSpPr txBox="1"/>
          <p:nvPr/>
        </p:nvSpPr>
        <p:spPr>
          <a:xfrm>
            <a:off x="4223982" y="3752850"/>
            <a:ext cx="7485413" cy="2452687"/>
          </a:xfrm>
          <a:prstGeom prst="rect">
            <a:avLst/>
          </a:prstGeom>
        </p:spPr>
        <p:txBody>
          <a:bodyPr vert="horz" lIns="91440" tIns="45720" rIns="91440" bIns="45720" rtlCol="0" anchor="ctr">
            <a:normAutofit lnSpcReduction="10000"/>
          </a:bodyPr>
          <a:lstStyle/>
          <a:p>
            <a:pPr>
              <a:lnSpc>
                <a:spcPct val="90000"/>
              </a:lnSpc>
              <a:spcAft>
                <a:spcPts val="600"/>
              </a:spcAft>
            </a:pPr>
            <a:r>
              <a:rPr lang="en-US" dirty="0"/>
              <a:t>Choose one specific assignment in a course.  </a:t>
            </a:r>
          </a:p>
          <a:p>
            <a:pPr indent="-228600">
              <a:lnSpc>
                <a:spcPct val="90000"/>
              </a:lnSpc>
              <a:spcAft>
                <a:spcPts val="600"/>
              </a:spcAft>
              <a:buFont typeface="Arial" panose="020B0604020202020204" pitchFamily="34" charset="0"/>
              <a:buChar char="•"/>
            </a:pPr>
            <a:endParaRPr lang="en-US" dirty="0"/>
          </a:p>
          <a:p>
            <a:pPr marL="114300">
              <a:lnSpc>
                <a:spcPct val="90000"/>
              </a:lnSpc>
              <a:spcAft>
                <a:spcPts val="600"/>
              </a:spcAft>
            </a:pPr>
            <a:r>
              <a:rPr lang="en-US" dirty="0"/>
              <a:t>1. Jot down a brief description of this assignment (e.g. discussion post after reading a chapter, problem set following lecture, rough draft of research topic) </a:t>
            </a:r>
          </a:p>
          <a:p>
            <a:pPr marL="114300">
              <a:lnSpc>
                <a:spcPct val="90000"/>
              </a:lnSpc>
              <a:spcAft>
                <a:spcPts val="600"/>
              </a:spcAft>
            </a:pPr>
            <a:r>
              <a:rPr lang="en-US" b="1" dirty="0"/>
              <a:t>2. Briefly describe the students in the course.  (e.g. pretty much all freshmen in the major, </a:t>
            </a:r>
            <a:r>
              <a:rPr lang="en-US" b="1" dirty="0" err="1"/>
              <a:t>GenEd</a:t>
            </a:r>
            <a:r>
              <a:rPr lang="en-US" b="1" dirty="0"/>
              <a:t> students from all majors/years, seniors about to graduate)</a:t>
            </a:r>
          </a:p>
          <a:p>
            <a:pPr marL="114300">
              <a:lnSpc>
                <a:spcPct val="90000"/>
              </a:lnSpc>
              <a:spcAft>
                <a:spcPts val="600"/>
              </a:spcAft>
            </a:pPr>
            <a:r>
              <a:rPr lang="en-US" b="1" dirty="0"/>
              <a:t>3.  Explain to those students WHY this assignment is important</a:t>
            </a:r>
          </a:p>
        </p:txBody>
      </p:sp>
    </p:spTree>
    <p:extLst>
      <p:ext uri="{BB962C8B-B14F-4D97-AF65-F5344CB8AC3E}">
        <p14:creationId xmlns:p14="http://schemas.microsoft.com/office/powerpoint/2010/main" val="256898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5B4D6-18CB-F5CE-3C21-259A41ABA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154A3-460D-6DFD-A98E-6AD9E34BB039}"/>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300"/>
              <a:t>Icare.Ican.Imatter</a:t>
            </a:r>
          </a:p>
        </p:txBody>
      </p:sp>
      <p:pic>
        <p:nvPicPr>
          <p:cNvPr id="4098" name="Picture 2" descr="Close up view of female student hand doing assignment with laptop and  notebook in modern library photo – Laptop Image on Unsplash">
            <a:extLst>
              <a:ext uri="{FF2B5EF4-FFF2-40B4-BE49-F238E27FC236}">
                <a16:creationId xmlns:a16="http://schemas.microsoft.com/office/drawing/2014/main" id="{59C1614F-1F1B-5670-6CF2-3A59A0F17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576" b="9318"/>
          <a:stretch>
            <a:fillRect/>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CED2452-70F3-100E-8A8A-B8F5766B808E}"/>
              </a:ext>
            </a:extLst>
          </p:cNvPr>
          <p:cNvSpPr txBox="1"/>
          <p:nvPr/>
        </p:nvSpPr>
        <p:spPr>
          <a:xfrm>
            <a:off x="4223982" y="3752850"/>
            <a:ext cx="7485413" cy="2452687"/>
          </a:xfrm>
          <a:prstGeom prst="rect">
            <a:avLst/>
          </a:prstGeom>
        </p:spPr>
        <p:txBody>
          <a:bodyPr vert="horz" lIns="91440" tIns="45720" rIns="91440" bIns="45720" rtlCol="0" anchor="ctr">
            <a:normAutofit/>
          </a:bodyPr>
          <a:lstStyle/>
          <a:p>
            <a:pPr>
              <a:lnSpc>
                <a:spcPct val="90000"/>
              </a:lnSpc>
              <a:spcAft>
                <a:spcPts val="600"/>
              </a:spcAft>
            </a:pPr>
            <a:r>
              <a:rPr lang="en-US" b="1" dirty="0"/>
              <a:t>Now – write a quick note about what students need to think about or know regarding AI and this assignment.  </a:t>
            </a:r>
          </a:p>
        </p:txBody>
      </p:sp>
    </p:spTree>
    <p:extLst>
      <p:ext uri="{BB962C8B-B14F-4D97-AF65-F5344CB8AC3E}">
        <p14:creationId xmlns:p14="http://schemas.microsoft.com/office/powerpoint/2010/main" val="3938720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04690-6434-3DE3-5FA6-B94422F96255}"/>
              </a:ext>
            </a:extLst>
          </p:cNvPr>
          <p:cNvSpPr>
            <a:spLocks noGrp="1"/>
          </p:cNvSpPr>
          <p:nvPr>
            <p:ph type="title"/>
          </p:nvPr>
        </p:nvSpPr>
        <p:spPr>
          <a:xfrm>
            <a:off x="838200" y="365126"/>
            <a:ext cx="10515600" cy="1015660"/>
          </a:xfrm>
        </p:spPr>
        <p:txBody>
          <a:bodyPr/>
          <a:lstStyle/>
          <a:p>
            <a:r>
              <a:rPr lang="en-US" dirty="0"/>
              <a:t>Build in documenting the process</a:t>
            </a:r>
          </a:p>
        </p:txBody>
      </p:sp>
      <p:sp>
        <p:nvSpPr>
          <p:cNvPr id="3" name="Content Placeholder 2">
            <a:extLst>
              <a:ext uri="{FF2B5EF4-FFF2-40B4-BE49-F238E27FC236}">
                <a16:creationId xmlns:a16="http://schemas.microsoft.com/office/drawing/2014/main" id="{2B039B18-B405-3E38-8BAF-D05AD6CF42F2}"/>
              </a:ext>
            </a:extLst>
          </p:cNvPr>
          <p:cNvSpPr>
            <a:spLocks noGrp="1"/>
          </p:cNvSpPr>
          <p:nvPr>
            <p:ph sz="half" idx="1"/>
          </p:nvPr>
        </p:nvSpPr>
        <p:spPr>
          <a:xfrm>
            <a:off x="605481" y="1825625"/>
            <a:ext cx="5414319" cy="4351338"/>
          </a:xfrm>
        </p:spPr>
        <p:txBody>
          <a:bodyPr/>
          <a:lstStyle/>
          <a:p>
            <a:r>
              <a:rPr lang="en-US" dirty="0"/>
              <a:t>Attribution statements</a:t>
            </a:r>
          </a:p>
          <a:p>
            <a:r>
              <a:rPr lang="en-US" dirty="0"/>
              <a:t>Citations</a:t>
            </a:r>
          </a:p>
          <a:p>
            <a:r>
              <a:rPr lang="en-US" dirty="0"/>
              <a:t>Coversheets (not just for writing assignments!)</a:t>
            </a:r>
          </a:p>
          <a:p>
            <a:r>
              <a:rPr lang="en-US" dirty="0"/>
              <a:t>Surveys</a:t>
            </a:r>
          </a:p>
          <a:p>
            <a:r>
              <a:rPr lang="en-US" dirty="0"/>
              <a:t>Reflections</a:t>
            </a:r>
          </a:p>
        </p:txBody>
      </p:sp>
      <p:pic>
        <p:nvPicPr>
          <p:cNvPr id="5" name="Content Placeholder 4" descr="Tutti-frutti tart">
            <a:extLst>
              <a:ext uri="{FF2B5EF4-FFF2-40B4-BE49-F238E27FC236}">
                <a16:creationId xmlns:a16="http://schemas.microsoft.com/office/drawing/2014/main" id="{F6BA5193-E05D-9F4E-C1C1-632E76CE520E}"/>
              </a:ext>
            </a:extLst>
          </p:cNvPr>
          <p:cNvPicPr>
            <a:picLocks noGrp="1" noChangeAspect="1"/>
          </p:cNvPicPr>
          <p:nvPr>
            <p:ph sz="half" idx="2"/>
          </p:nvPr>
        </p:nvPicPr>
        <p:blipFill>
          <a:blip r:embed="rId2"/>
          <a:stretch>
            <a:fillRect/>
          </a:stretch>
        </p:blipFill>
        <p:spPr>
          <a:xfrm>
            <a:off x="6874329" y="1261357"/>
            <a:ext cx="4194261" cy="5002857"/>
          </a:xfrm>
          <a:prstGeom prst="rect">
            <a:avLst/>
          </a:prstGeom>
        </p:spPr>
      </p:pic>
      <p:pic>
        <p:nvPicPr>
          <p:cNvPr id="6" name="Picture 5">
            <a:extLst>
              <a:ext uri="{FF2B5EF4-FFF2-40B4-BE49-F238E27FC236}">
                <a16:creationId xmlns:a16="http://schemas.microsoft.com/office/drawing/2014/main" id="{163EE972-3EDC-A85B-B8A2-37473E982E9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731687">
            <a:off x="4319984" y="3734777"/>
            <a:ext cx="2288257" cy="2763777"/>
          </a:xfrm>
          <a:prstGeom prst="rect">
            <a:avLst/>
          </a:prstGeom>
        </p:spPr>
      </p:pic>
    </p:spTree>
    <p:extLst>
      <p:ext uri="{BB962C8B-B14F-4D97-AF65-F5344CB8AC3E}">
        <p14:creationId xmlns:p14="http://schemas.microsoft.com/office/powerpoint/2010/main" val="3295515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EBEBA-81BE-6BD3-6794-FB82F9241327}"/>
              </a:ext>
            </a:extLst>
          </p:cNvPr>
          <p:cNvSpPr>
            <a:spLocks noGrp="1"/>
          </p:cNvSpPr>
          <p:nvPr>
            <p:ph type="title"/>
          </p:nvPr>
        </p:nvSpPr>
        <p:spPr>
          <a:xfrm>
            <a:off x="1028700" y="1967266"/>
            <a:ext cx="2628900" cy="2547257"/>
          </a:xfrm>
          <a:noFill/>
        </p:spPr>
        <p:txBody>
          <a:bodyPr anchor="ctr">
            <a:normAutofit/>
          </a:bodyPr>
          <a:lstStyle/>
          <a:p>
            <a:pPr algn="ctr"/>
            <a:r>
              <a:rPr lang="en-US" sz="3600">
                <a:solidFill>
                  <a:srgbClr val="FFFFFF"/>
                </a:solidFill>
              </a:rPr>
              <a:t>Let’s talk about cheating baby…</a:t>
            </a:r>
          </a:p>
        </p:txBody>
      </p:sp>
      <p:pic>
        <p:nvPicPr>
          <p:cNvPr id="10242" name="Picture 2" descr="salt n pepa">
            <a:extLst>
              <a:ext uri="{FF2B5EF4-FFF2-40B4-BE49-F238E27FC236}">
                <a16:creationId xmlns:a16="http://schemas.microsoft.com/office/drawing/2014/main" id="{201D2992-DE8C-E1C9-B058-62063655183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11902" y="643466"/>
            <a:ext cx="5711527" cy="55687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93A9353-ADA8-D49B-C6C4-CE592CB3B76E}"/>
              </a:ext>
            </a:extLst>
          </p:cNvPr>
          <p:cNvSpPr txBox="1"/>
          <p:nvPr/>
        </p:nvSpPr>
        <p:spPr>
          <a:xfrm>
            <a:off x="5575697" y="6212205"/>
            <a:ext cx="6093618" cy="369332"/>
          </a:xfrm>
          <a:prstGeom prst="rect">
            <a:avLst/>
          </a:prstGeom>
          <a:noFill/>
        </p:spPr>
        <p:txBody>
          <a:bodyPr wrap="square">
            <a:spAutoFit/>
          </a:bodyPr>
          <a:lstStyle/>
          <a:p>
            <a:r>
              <a:rPr lang="en-US" dirty="0"/>
              <a:t>Photo: Janette Beckman / </a:t>
            </a:r>
            <a:r>
              <a:rPr lang="en-US" dirty="0" err="1"/>
              <a:t>Redferns</a:t>
            </a:r>
            <a:r>
              <a:rPr lang="en-US" dirty="0"/>
              <a:t> / Getty Images</a:t>
            </a:r>
          </a:p>
        </p:txBody>
      </p:sp>
    </p:spTree>
    <p:extLst>
      <p:ext uri="{BB962C8B-B14F-4D97-AF65-F5344CB8AC3E}">
        <p14:creationId xmlns:p14="http://schemas.microsoft.com/office/powerpoint/2010/main" val="99604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D9A8CA9-A9B3-1B07-1F0F-FDF0FCAED7D3}"/>
              </a:ext>
            </a:extLst>
          </p:cNvPr>
          <p:cNvSpPr>
            <a:spLocks noGrp="1"/>
          </p:cNvSpPr>
          <p:nvPr>
            <p:ph type="title"/>
          </p:nvPr>
        </p:nvSpPr>
        <p:spPr>
          <a:xfrm>
            <a:off x="638882" y="639193"/>
            <a:ext cx="3571810" cy="3573516"/>
          </a:xfrm>
        </p:spPr>
        <p:txBody>
          <a:bodyPr vert="horz" lIns="91440" tIns="45720" rIns="91440" bIns="45720" rtlCol="0" anchor="b">
            <a:normAutofit fontScale="90000"/>
          </a:bodyPr>
          <a:lstStyle/>
          <a:p>
            <a:r>
              <a:rPr lang="en-US" sz="6600" kern="1200" dirty="0">
                <a:solidFill>
                  <a:schemeClr val="tx1"/>
                </a:solidFill>
                <a:latin typeface="+mj-lt"/>
                <a:ea typeface="+mj-ea"/>
                <a:cs typeface="+mj-cs"/>
              </a:rPr>
              <a:t>What are critical skills in your field?</a:t>
            </a:r>
          </a:p>
        </p:txBody>
      </p:sp>
      <p:sp>
        <p:nvSpPr>
          <p:cNvPr id="1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Remember when typing was a class you took in school? : r/FuckImOld">
            <a:extLst>
              <a:ext uri="{FF2B5EF4-FFF2-40B4-BE49-F238E27FC236}">
                <a16:creationId xmlns:a16="http://schemas.microsoft.com/office/drawing/2014/main" id="{E5278E1C-BA61-36C0-5EDD-65B6A64AF1C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718821"/>
            <a:ext cx="7214616" cy="539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108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E9D24-C165-6424-E386-8389F8981752}"/>
              </a:ext>
            </a:extLst>
          </p:cNvPr>
          <p:cNvSpPr>
            <a:spLocks noGrp="1"/>
          </p:cNvSpPr>
          <p:nvPr>
            <p:ph type="title"/>
          </p:nvPr>
        </p:nvSpPr>
        <p:spPr>
          <a:xfrm>
            <a:off x="838200" y="1197882"/>
            <a:ext cx="10515600" cy="1325563"/>
          </a:xfrm>
        </p:spPr>
        <p:txBody>
          <a:bodyPr/>
          <a:lstStyle/>
          <a:p>
            <a:r>
              <a:rPr lang="en-US" dirty="0"/>
              <a:t>What does it mean when students ‘cheat’?</a:t>
            </a:r>
          </a:p>
        </p:txBody>
      </p:sp>
      <p:sp>
        <p:nvSpPr>
          <p:cNvPr id="3" name="Title 1">
            <a:extLst>
              <a:ext uri="{FF2B5EF4-FFF2-40B4-BE49-F238E27FC236}">
                <a16:creationId xmlns:a16="http://schemas.microsoft.com/office/drawing/2014/main" id="{982F3CED-92AE-D619-D9F8-5A7360D081AF}"/>
              </a:ext>
            </a:extLst>
          </p:cNvPr>
          <p:cNvSpPr txBox="1">
            <a:spLocks/>
          </p:cNvSpPr>
          <p:nvPr/>
        </p:nvSpPr>
        <p:spPr>
          <a:xfrm>
            <a:off x="838200" y="420778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Why do students cheat?</a:t>
            </a:r>
            <a:endParaRPr lang="en-US" dirty="0"/>
          </a:p>
        </p:txBody>
      </p:sp>
    </p:spTree>
    <p:extLst>
      <p:ext uri="{BB962C8B-B14F-4D97-AF65-F5344CB8AC3E}">
        <p14:creationId xmlns:p14="http://schemas.microsoft.com/office/powerpoint/2010/main" val="3913287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ut Now! | University of Oklahoma Press posted on the topic | LinkedIn">
            <a:extLst>
              <a:ext uri="{FF2B5EF4-FFF2-40B4-BE49-F238E27FC236}">
                <a16:creationId xmlns:a16="http://schemas.microsoft.com/office/drawing/2014/main" id="{3AD25BC4-2C13-61E4-2659-1D104BFC6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8757" y="2428875"/>
            <a:ext cx="8128000" cy="4064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8F7582C-E94F-3DFD-FEC9-69B2A0EB518A}"/>
              </a:ext>
            </a:extLst>
          </p:cNvPr>
          <p:cNvSpPr>
            <a:spLocks noGrp="1"/>
          </p:cNvSpPr>
          <p:nvPr>
            <p:ph type="title"/>
          </p:nvPr>
        </p:nvSpPr>
        <p:spPr>
          <a:xfrm>
            <a:off x="413656" y="1050130"/>
            <a:ext cx="11653157" cy="1325563"/>
          </a:xfrm>
        </p:spPr>
        <p:txBody>
          <a:bodyPr>
            <a:normAutofit fontScale="90000"/>
          </a:bodyPr>
          <a:lstStyle/>
          <a:p>
            <a:r>
              <a:rPr lang="en-US" sz="4900" dirty="0"/>
              <a:t>“…tackling the reasons, rather than the behaviors, is the solution.” </a:t>
            </a:r>
            <a:br>
              <a:rPr lang="en-US" dirty="0"/>
            </a:br>
            <a:r>
              <a:rPr lang="en-US" sz="3600" dirty="0"/>
              <a:t>Gallant and Rettinger in </a:t>
            </a:r>
            <a:r>
              <a:rPr lang="en-US" sz="3600" u="sng" dirty="0"/>
              <a:t>The Opposite of Cheating</a:t>
            </a:r>
            <a:br>
              <a:rPr lang="en-US" sz="5400" u="sng" dirty="0"/>
            </a:br>
            <a:endParaRPr lang="en-US" dirty="0"/>
          </a:p>
        </p:txBody>
      </p:sp>
      <p:sp>
        <p:nvSpPr>
          <p:cNvPr id="5" name="Title 2">
            <a:extLst>
              <a:ext uri="{FF2B5EF4-FFF2-40B4-BE49-F238E27FC236}">
                <a16:creationId xmlns:a16="http://schemas.microsoft.com/office/drawing/2014/main" id="{8FB5B1A1-3B02-2ED3-569A-848A590A4677}"/>
              </a:ext>
            </a:extLst>
          </p:cNvPr>
          <p:cNvSpPr txBox="1">
            <a:spLocks/>
          </p:cNvSpPr>
          <p:nvPr/>
        </p:nvSpPr>
        <p:spPr>
          <a:xfrm>
            <a:off x="838200" y="2322512"/>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200" u="sng" dirty="0"/>
          </a:p>
        </p:txBody>
      </p:sp>
    </p:spTree>
    <p:extLst>
      <p:ext uri="{BB962C8B-B14F-4D97-AF65-F5344CB8AC3E}">
        <p14:creationId xmlns:p14="http://schemas.microsoft.com/office/powerpoint/2010/main" val="3581698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46B78-A85A-F73D-F354-0CECCDDF2479}"/>
              </a:ext>
            </a:extLst>
          </p:cNvPr>
          <p:cNvSpPr>
            <a:spLocks noGrp="1"/>
          </p:cNvSpPr>
          <p:nvPr>
            <p:ph type="title"/>
          </p:nvPr>
        </p:nvSpPr>
        <p:spPr/>
        <p:txBody>
          <a:bodyPr/>
          <a:lstStyle/>
          <a:p>
            <a:pPr algn="ctr"/>
            <a:r>
              <a:rPr lang="en-US" dirty="0"/>
              <a:t>Three Tips from an Academic Honesty Expert</a:t>
            </a:r>
          </a:p>
        </p:txBody>
      </p:sp>
      <p:pic>
        <p:nvPicPr>
          <p:cNvPr id="6" name="Content Placeholder 5" descr="Positioning oneself as an Expert.">
            <a:extLst>
              <a:ext uri="{FF2B5EF4-FFF2-40B4-BE49-F238E27FC236}">
                <a16:creationId xmlns:a16="http://schemas.microsoft.com/office/drawing/2014/main" id="{159857C9-9FF1-7710-37C8-1247536B99DC}"/>
              </a:ext>
            </a:extLst>
          </p:cNvPr>
          <p:cNvPicPr>
            <a:picLocks noGrp="1" noChangeAspect="1"/>
          </p:cNvPicPr>
          <p:nvPr>
            <p:ph idx="1"/>
          </p:nvPr>
        </p:nvPicPr>
        <p:blipFill>
          <a:blip r:embed="rId2"/>
          <a:stretch>
            <a:fillRect/>
          </a:stretch>
        </p:blipFill>
        <p:spPr>
          <a:xfrm>
            <a:off x="2288579" y="1825625"/>
            <a:ext cx="7614841" cy="4351338"/>
          </a:xfrm>
          <a:prstGeom prst="rect">
            <a:avLst/>
          </a:prstGeom>
        </p:spPr>
      </p:pic>
    </p:spTree>
    <p:extLst>
      <p:ext uri="{BB962C8B-B14F-4D97-AF65-F5344CB8AC3E}">
        <p14:creationId xmlns:p14="http://schemas.microsoft.com/office/powerpoint/2010/main" val="3102414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CE28A-A685-4585-3032-B49413687B7E}"/>
              </a:ext>
            </a:extLst>
          </p:cNvPr>
          <p:cNvSpPr>
            <a:spLocks noGrp="1"/>
          </p:cNvSpPr>
          <p:nvPr>
            <p:ph type="title"/>
          </p:nvPr>
        </p:nvSpPr>
        <p:spPr/>
        <p:txBody>
          <a:bodyPr/>
          <a:lstStyle/>
          <a:p>
            <a:r>
              <a:rPr lang="en-US" dirty="0"/>
              <a:t>#1 Clear Expectations</a:t>
            </a:r>
          </a:p>
        </p:txBody>
      </p:sp>
      <p:sp>
        <p:nvSpPr>
          <p:cNvPr id="4" name="Content Placeholder 2">
            <a:extLst>
              <a:ext uri="{FF2B5EF4-FFF2-40B4-BE49-F238E27FC236}">
                <a16:creationId xmlns:a16="http://schemas.microsoft.com/office/drawing/2014/main" id="{FCEE62EA-C4B3-ABBB-F2CB-2561C8BF5A32}"/>
              </a:ext>
            </a:extLst>
          </p:cNvPr>
          <p:cNvSpPr>
            <a:spLocks noGrp="1"/>
          </p:cNvSpPr>
          <p:nvPr>
            <p:ph idx="1"/>
          </p:nvPr>
        </p:nvSpPr>
        <p:spPr/>
        <p:txBody>
          <a:bodyPr>
            <a:normAutofit/>
          </a:bodyPr>
          <a:lstStyle/>
          <a:p>
            <a:r>
              <a:rPr lang="en-US" dirty="0"/>
              <a:t>Have a syllabus policy that covers your expectations regarding A.I. use and source use.</a:t>
            </a:r>
          </a:p>
          <a:p>
            <a:r>
              <a:rPr lang="en-US" dirty="0"/>
              <a:t>Repeat that policy on assignments.</a:t>
            </a:r>
          </a:p>
          <a:p>
            <a:r>
              <a:rPr lang="en-US" dirty="0"/>
              <a:t>Give examples of ethical source use in your discipline</a:t>
            </a:r>
          </a:p>
        </p:txBody>
      </p:sp>
    </p:spTree>
    <p:extLst>
      <p:ext uri="{BB962C8B-B14F-4D97-AF65-F5344CB8AC3E}">
        <p14:creationId xmlns:p14="http://schemas.microsoft.com/office/powerpoint/2010/main" val="2330046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7869D-8EE9-6024-37F5-327668F24E0F}"/>
              </a:ext>
            </a:extLst>
          </p:cNvPr>
          <p:cNvSpPr>
            <a:spLocks noGrp="1"/>
          </p:cNvSpPr>
          <p:nvPr>
            <p:ph type="title"/>
          </p:nvPr>
        </p:nvSpPr>
        <p:spPr/>
        <p:txBody>
          <a:bodyPr/>
          <a:lstStyle/>
          <a:p>
            <a:r>
              <a:rPr lang="en-US" dirty="0"/>
              <a:t>#2 Engage with student work</a:t>
            </a:r>
          </a:p>
        </p:txBody>
      </p:sp>
      <p:sp>
        <p:nvSpPr>
          <p:cNvPr id="3" name="Content Placeholder 2">
            <a:extLst>
              <a:ext uri="{FF2B5EF4-FFF2-40B4-BE49-F238E27FC236}">
                <a16:creationId xmlns:a16="http://schemas.microsoft.com/office/drawing/2014/main" id="{CE695D89-F6FA-BBEC-8310-3A27F3038E16}"/>
              </a:ext>
            </a:extLst>
          </p:cNvPr>
          <p:cNvSpPr>
            <a:spLocks noGrp="1"/>
          </p:cNvSpPr>
          <p:nvPr>
            <p:ph idx="1"/>
          </p:nvPr>
        </p:nvSpPr>
        <p:spPr/>
        <p:txBody>
          <a:bodyPr/>
          <a:lstStyle/>
          <a:p>
            <a:r>
              <a:rPr lang="en-US" dirty="0"/>
              <a:t>Students generally cheat when they believe their work doesn’t matter or is not being read. So, having students share work through peer review and conferencing makes it clear that a </a:t>
            </a:r>
            <a:r>
              <a:rPr lang="en-US" b="1" dirty="0"/>
              <a:t>human*</a:t>
            </a:r>
            <a:r>
              <a:rPr lang="en-US" dirty="0"/>
              <a:t> is reading their work.</a:t>
            </a:r>
          </a:p>
          <a:p>
            <a:endParaRPr lang="en-US" dirty="0"/>
          </a:p>
          <a:p>
            <a:pPr marL="0" indent="0">
              <a:buNone/>
            </a:pPr>
            <a:r>
              <a:rPr lang="en-US" dirty="0"/>
              <a:t>*Transparency goes both ways: if you use A.I. in any part of your evaluations or course materials, it's important to fully disclose this use. </a:t>
            </a:r>
          </a:p>
          <a:p>
            <a:endParaRPr lang="en-US" dirty="0"/>
          </a:p>
        </p:txBody>
      </p:sp>
    </p:spTree>
    <p:extLst>
      <p:ext uri="{BB962C8B-B14F-4D97-AF65-F5344CB8AC3E}">
        <p14:creationId xmlns:p14="http://schemas.microsoft.com/office/powerpoint/2010/main" val="1182754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2D5D-97BB-15B2-CFB3-DAE61B8AD9C1}"/>
              </a:ext>
            </a:extLst>
          </p:cNvPr>
          <p:cNvSpPr>
            <a:spLocks noGrp="1"/>
          </p:cNvSpPr>
          <p:nvPr>
            <p:ph type="title"/>
          </p:nvPr>
        </p:nvSpPr>
        <p:spPr/>
        <p:txBody>
          <a:bodyPr/>
          <a:lstStyle/>
          <a:p>
            <a:r>
              <a:rPr lang="en-US" dirty="0"/>
              <a:t>#3 It’s Teaching!</a:t>
            </a:r>
          </a:p>
        </p:txBody>
      </p:sp>
      <p:sp>
        <p:nvSpPr>
          <p:cNvPr id="3" name="Content Placeholder 2">
            <a:extLst>
              <a:ext uri="{FF2B5EF4-FFF2-40B4-BE49-F238E27FC236}">
                <a16:creationId xmlns:a16="http://schemas.microsoft.com/office/drawing/2014/main" id="{186D7CF1-F743-178B-728E-AF8AB26B1D79}"/>
              </a:ext>
            </a:extLst>
          </p:cNvPr>
          <p:cNvSpPr>
            <a:spLocks noGrp="1"/>
          </p:cNvSpPr>
          <p:nvPr>
            <p:ph idx="1"/>
          </p:nvPr>
        </p:nvSpPr>
        <p:spPr/>
        <p:txBody>
          <a:bodyPr/>
          <a:lstStyle/>
          <a:p>
            <a:pPr marL="0" indent="0">
              <a:buNone/>
            </a:pPr>
            <a:r>
              <a:rPr lang="en-US" dirty="0"/>
              <a:t>Academic honesty/plagiarism/AI is actually a fun and intellectually-rich topic to talk about!  Students love to talk about breaking norms and cheating. Talk about copyright and plagiarism in society, politics, music…</a:t>
            </a:r>
          </a:p>
          <a:p>
            <a:pPr marL="0" indent="0">
              <a:buNone/>
            </a:pPr>
            <a:endParaRPr lang="en-US" dirty="0"/>
          </a:p>
        </p:txBody>
      </p:sp>
    </p:spTree>
    <p:extLst>
      <p:ext uri="{BB962C8B-B14F-4D97-AF65-F5344CB8AC3E}">
        <p14:creationId xmlns:p14="http://schemas.microsoft.com/office/powerpoint/2010/main" val="2930289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BC7AB-61C7-A84A-FB77-5CBE693CFB29}"/>
              </a:ext>
            </a:extLst>
          </p:cNvPr>
          <p:cNvSpPr>
            <a:spLocks noGrp="1"/>
          </p:cNvSpPr>
          <p:nvPr>
            <p:ph type="title"/>
          </p:nvPr>
        </p:nvSpPr>
        <p:spPr/>
        <p:txBody>
          <a:bodyPr/>
          <a:lstStyle/>
          <a:p>
            <a:pPr algn="ctr"/>
            <a:r>
              <a:rPr lang="en-US" dirty="0"/>
              <a:t>What is your take-away for AI?</a:t>
            </a:r>
          </a:p>
        </p:txBody>
      </p:sp>
      <p:pic>
        <p:nvPicPr>
          <p:cNvPr id="5" name="Content Placeholder 4" descr="LOLFP-FTG110K-SplitCase Karat 110 fl oz Fold-To-Go Box #4, Kraft - 160 pcs">
            <a:extLst>
              <a:ext uri="{FF2B5EF4-FFF2-40B4-BE49-F238E27FC236}">
                <a16:creationId xmlns:a16="http://schemas.microsoft.com/office/drawing/2014/main" id="{234BE66B-3A9C-7F7F-CAF0-15E05B6666FB}"/>
              </a:ext>
            </a:extLst>
          </p:cNvPr>
          <p:cNvPicPr>
            <a:picLocks noGrp="1" noChangeAspect="1"/>
          </p:cNvPicPr>
          <p:nvPr>
            <p:ph sz="half" idx="1"/>
          </p:nvPr>
        </p:nvPicPr>
        <p:blipFill>
          <a:blip r:embed="rId2"/>
          <a:stretch>
            <a:fillRect/>
          </a:stretch>
        </p:blipFill>
        <p:spPr>
          <a:xfrm>
            <a:off x="3686288" y="1923596"/>
            <a:ext cx="4351338" cy="4351338"/>
          </a:xfrm>
          <a:prstGeom prst="rect">
            <a:avLst/>
          </a:prstGeom>
        </p:spPr>
      </p:pic>
    </p:spTree>
    <p:extLst>
      <p:ext uri="{BB962C8B-B14F-4D97-AF65-F5344CB8AC3E}">
        <p14:creationId xmlns:p14="http://schemas.microsoft.com/office/powerpoint/2010/main" val="617568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4D4D34-6B71-AC8C-0D14-E0C4EC83140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E9487C6-06A8-F27C-110E-4CE9535AC0B3}"/>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kern="1200" dirty="0">
                <a:solidFill>
                  <a:schemeClr val="tx1"/>
                </a:solidFill>
                <a:latin typeface="+mj-lt"/>
                <a:ea typeface="+mj-ea"/>
                <a:cs typeface="+mj-cs"/>
              </a:rPr>
              <a:t>How do you see AI interacting with these skills?</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Series of colorful Venn diagrams made of various numbers of circles or ovals">
            <a:extLst>
              <a:ext uri="{FF2B5EF4-FFF2-40B4-BE49-F238E27FC236}">
                <a16:creationId xmlns:a16="http://schemas.microsoft.com/office/drawing/2014/main" id="{AC849C2F-3930-38F0-4EDF-FCD0BE362FD9}"/>
              </a:ext>
            </a:extLst>
          </p:cNvPr>
          <p:cNvPicPr>
            <a:picLocks noChangeAspect="1"/>
          </p:cNvPicPr>
          <p:nvPr/>
        </p:nvPicPr>
        <p:blipFill>
          <a:blip r:embed="rId2"/>
          <a:stretch>
            <a:fillRect/>
          </a:stretch>
        </p:blipFill>
        <p:spPr>
          <a:xfrm>
            <a:off x="5414356" y="1217097"/>
            <a:ext cx="6408836" cy="4272554"/>
          </a:xfrm>
          <a:prstGeom prst="rect">
            <a:avLst/>
          </a:prstGeom>
        </p:spPr>
      </p:pic>
      <p:sp>
        <p:nvSpPr>
          <p:cNvPr id="6" name="TextBox 5">
            <a:extLst>
              <a:ext uri="{FF2B5EF4-FFF2-40B4-BE49-F238E27FC236}">
                <a16:creationId xmlns:a16="http://schemas.microsoft.com/office/drawing/2014/main" id="{313809DF-35A6-151D-ACE5-1809C5374712}"/>
              </a:ext>
            </a:extLst>
          </p:cNvPr>
          <p:cNvSpPr txBox="1"/>
          <p:nvPr/>
        </p:nvSpPr>
        <p:spPr>
          <a:xfrm>
            <a:off x="5787256" y="5489651"/>
            <a:ext cx="6123214" cy="276999"/>
          </a:xfrm>
          <a:prstGeom prst="rect">
            <a:avLst/>
          </a:prstGeom>
          <a:noFill/>
        </p:spPr>
        <p:txBody>
          <a:bodyPr wrap="square">
            <a:spAutoFit/>
          </a:bodyPr>
          <a:lstStyle/>
          <a:p>
            <a:pPr algn="r"/>
            <a:r>
              <a:rPr lang="en-US" sz="1200" dirty="0"/>
              <a:t>Amanda Montañez for Scientific American</a:t>
            </a:r>
          </a:p>
        </p:txBody>
      </p:sp>
    </p:spTree>
    <p:extLst>
      <p:ext uri="{BB962C8B-B14F-4D97-AF65-F5344CB8AC3E}">
        <p14:creationId xmlns:p14="http://schemas.microsoft.com/office/powerpoint/2010/main" val="3516801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8FC678D-23A0-92D5-AB52-BAC70BBFF3D9}"/>
              </a:ext>
            </a:extLst>
          </p:cNvPr>
          <p:cNvSpPr>
            <a:spLocks noGrp="1"/>
          </p:cNvSpPr>
          <p:nvPr>
            <p:ph idx="1"/>
          </p:nvPr>
        </p:nvSpPr>
        <p:spPr>
          <a:xfrm>
            <a:off x="640080" y="944948"/>
            <a:ext cx="4546069" cy="2030264"/>
          </a:xfrm>
        </p:spPr>
        <p:txBody>
          <a:bodyPr>
            <a:normAutofit/>
          </a:bodyPr>
          <a:lstStyle/>
          <a:p>
            <a:pPr marL="0" indent="0">
              <a:buNone/>
            </a:pPr>
            <a:r>
              <a:rPr lang="en-US" sz="3600" dirty="0"/>
              <a:t>“All assignments are now AI assignments.” </a:t>
            </a:r>
          </a:p>
          <a:p>
            <a:pPr marL="0" indent="0">
              <a:buNone/>
            </a:pPr>
            <a:r>
              <a:rPr lang="en-US" sz="1400" dirty="0"/>
              <a:t>Pg 198 Teaching with AI by Bowen and Watson</a:t>
            </a:r>
          </a:p>
          <a:p>
            <a:pPr marL="0" indent="0">
              <a:buNone/>
            </a:pPr>
            <a:endParaRPr lang="en-US" sz="2200" dirty="0"/>
          </a:p>
        </p:txBody>
      </p:sp>
      <p:pic>
        <p:nvPicPr>
          <p:cNvPr id="6146" name="Picture 2" descr="A clear glass rectangle on a white background&#10;&#10;AI-generated content may be incorrect.">
            <a:extLst>
              <a:ext uri="{FF2B5EF4-FFF2-40B4-BE49-F238E27FC236}">
                <a16:creationId xmlns:a16="http://schemas.microsoft.com/office/drawing/2014/main" id="{8D4D3CF3-89D0-12FA-D776-0962958C1F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38" r="18218"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917DA83-CB85-7E5F-06D8-27B6856340A6}"/>
              </a:ext>
            </a:extLst>
          </p:cNvPr>
          <p:cNvSpPr txBox="1"/>
          <p:nvPr/>
        </p:nvSpPr>
        <p:spPr>
          <a:xfrm>
            <a:off x="640080" y="3429000"/>
            <a:ext cx="4000159" cy="369332"/>
          </a:xfrm>
          <a:prstGeom prst="rect">
            <a:avLst/>
          </a:prstGeom>
          <a:noFill/>
        </p:spPr>
        <p:txBody>
          <a:bodyPr wrap="square" rtlCol="0">
            <a:spAutoFit/>
          </a:bodyPr>
          <a:lstStyle/>
          <a:p>
            <a:r>
              <a:rPr lang="en-US" dirty="0"/>
              <a:t>Discuss…</a:t>
            </a:r>
          </a:p>
        </p:txBody>
      </p:sp>
    </p:spTree>
    <p:extLst>
      <p:ext uri="{BB962C8B-B14F-4D97-AF65-F5344CB8AC3E}">
        <p14:creationId xmlns:p14="http://schemas.microsoft.com/office/powerpoint/2010/main" val="365605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61597-22C3-211F-9A40-FCB1737658FC}"/>
              </a:ext>
            </a:extLst>
          </p:cNvPr>
          <p:cNvSpPr>
            <a:spLocks noGrp="1"/>
          </p:cNvSpPr>
          <p:nvPr>
            <p:ph type="title"/>
          </p:nvPr>
        </p:nvSpPr>
        <p:spPr/>
        <p:txBody>
          <a:bodyPr/>
          <a:lstStyle/>
          <a:p>
            <a:r>
              <a:rPr lang="en-US" dirty="0"/>
              <a:t>Where to start – syllabus or assignments?</a:t>
            </a:r>
          </a:p>
        </p:txBody>
      </p:sp>
      <p:pic>
        <p:nvPicPr>
          <p:cNvPr id="3074" name="Picture 2" descr="which came first teh chicken or the egg">
            <a:extLst>
              <a:ext uri="{FF2B5EF4-FFF2-40B4-BE49-F238E27FC236}">
                <a16:creationId xmlns:a16="http://schemas.microsoft.com/office/drawing/2014/main" id="{EFD90E99-A768-B79A-D481-7266637D6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2100349"/>
            <a:ext cx="5905500" cy="3543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D16EA2A-5D7F-0A7E-17A6-70FB81307134}"/>
              </a:ext>
            </a:extLst>
          </p:cNvPr>
          <p:cNvSpPr txBox="1"/>
          <p:nvPr/>
        </p:nvSpPr>
        <p:spPr>
          <a:xfrm>
            <a:off x="7025738" y="5643649"/>
            <a:ext cx="2501321" cy="276999"/>
          </a:xfrm>
          <a:prstGeom prst="rect">
            <a:avLst/>
          </a:prstGeom>
          <a:noFill/>
        </p:spPr>
        <p:txBody>
          <a:bodyPr wrap="square">
            <a:spAutoFit/>
          </a:bodyPr>
          <a:lstStyle/>
          <a:p>
            <a:r>
              <a:rPr lang="en-US" sz="1200" dirty="0"/>
              <a:t>Dennis Novak/Getty Images</a:t>
            </a:r>
          </a:p>
        </p:txBody>
      </p:sp>
    </p:spTree>
    <p:extLst>
      <p:ext uri="{BB962C8B-B14F-4D97-AF65-F5344CB8AC3E}">
        <p14:creationId xmlns:p14="http://schemas.microsoft.com/office/powerpoint/2010/main" val="1922809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yllabus Graphic">
            <a:extLst>
              <a:ext uri="{FF2B5EF4-FFF2-40B4-BE49-F238E27FC236}">
                <a16:creationId xmlns:a16="http://schemas.microsoft.com/office/drawing/2014/main" id="{5F6A6610-3680-B5EE-0DCF-C7B9FF01D4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199" r="-1" b="-1"/>
          <a:stretch>
            <a:fillRect/>
          </a:stretch>
        </p:blipFill>
        <p:spPr bwMode="auto">
          <a:xfrm>
            <a:off x="-1" y="10"/>
            <a:ext cx="12228129" cy="466692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31066A0-C140-C4BD-8C44-094286F8A8AA}"/>
              </a:ext>
            </a:extLst>
          </p:cNvPr>
          <p:cNvSpPr>
            <a:spLocks noGrp="1"/>
          </p:cNvSpPr>
          <p:nvPr>
            <p:ph type="title"/>
          </p:nvPr>
        </p:nvSpPr>
        <p:spPr>
          <a:xfrm>
            <a:off x="804672" y="4551037"/>
            <a:ext cx="5021782" cy="1509931"/>
          </a:xfrm>
        </p:spPr>
        <p:txBody>
          <a:bodyPr>
            <a:normAutofit/>
          </a:bodyPr>
          <a:lstStyle/>
          <a:p>
            <a:r>
              <a:rPr lang="en-US" sz="3600">
                <a:solidFill>
                  <a:schemeClr val="tx2"/>
                </a:solidFill>
              </a:rPr>
              <a:t>KU AI policy guidance:</a:t>
            </a:r>
          </a:p>
        </p:txBody>
      </p:sp>
      <p:sp>
        <p:nvSpPr>
          <p:cNvPr id="5" name="Content Placeholder 4">
            <a:extLst>
              <a:ext uri="{FF2B5EF4-FFF2-40B4-BE49-F238E27FC236}">
                <a16:creationId xmlns:a16="http://schemas.microsoft.com/office/drawing/2014/main" id="{BEE94B95-EEFE-DD7B-CDD3-9F55829CF944}"/>
              </a:ext>
            </a:extLst>
          </p:cNvPr>
          <p:cNvSpPr>
            <a:spLocks noGrp="1"/>
          </p:cNvSpPr>
          <p:nvPr>
            <p:ph idx="1"/>
          </p:nvPr>
        </p:nvSpPr>
        <p:spPr>
          <a:xfrm>
            <a:off x="5628370" y="4974117"/>
            <a:ext cx="6327069" cy="1509935"/>
          </a:xfrm>
        </p:spPr>
        <p:txBody>
          <a:bodyPr anchor="ctr">
            <a:noAutofit/>
          </a:bodyPr>
          <a:lstStyle/>
          <a:p>
            <a:pPr marL="0" indent="0">
              <a:buNone/>
            </a:pPr>
            <a:r>
              <a:rPr lang="en-US" sz="1800" dirty="0">
                <a:solidFill>
                  <a:schemeClr val="tx2"/>
                </a:solidFill>
              </a:rPr>
              <a:t>“Faculty should provide guidance on how students are permitted to use AI in their coursework, clearly stating permissible and impermissible uses. Students should adhere to these guidelines and seek clarification when uncertain.”  </a:t>
            </a:r>
          </a:p>
          <a:p>
            <a:pPr marL="0" indent="0">
              <a:buNone/>
            </a:pPr>
            <a:r>
              <a:rPr lang="en-US" sz="1800" u="sng" dirty="0">
                <a:solidFill>
                  <a:schemeClr val="tx2"/>
                </a:solidFill>
                <a:hlinkClick r:id="rId3"/>
              </a:rPr>
              <a:t>Kuztown University Policy GEN-008 Artificial Intelligence Acceptable Use Policy</a:t>
            </a:r>
            <a:r>
              <a:rPr lang="en-US" sz="1800" dirty="0">
                <a:solidFill>
                  <a:schemeClr val="tx2"/>
                </a:solidFill>
              </a:rPr>
              <a:t> </a:t>
            </a:r>
          </a:p>
        </p:txBody>
      </p:sp>
    </p:spTree>
    <p:extLst>
      <p:ext uri="{BB962C8B-B14F-4D97-AF65-F5344CB8AC3E}">
        <p14:creationId xmlns:p14="http://schemas.microsoft.com/office/powerpoint/2010/main" val="3467643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DBBF8D-B729-7329-7FD2-2E1E36D3E63A}"/>
              </a:ext>
            </a:extLst>
          </p:cNvPr>
          <p:cNvSpPr>
            <a:spLocks noGrp="1"/>
          </p:cNvSpPr>
          <p:nvPr>
            <p:ph type="title"/>
          </p:nvPr>
        </p:nvSpPr>
        <p:spPr/>
        <p:txBody>
          <a:bodyPr/>
          <a:lstStyle/>
          <a:p>
            <a:pPr algn="ctr"/>
            <a:r>
              <a:rPr lang="en-US" dirty="0"/>
              <a:t>Start with WHY (Simon Sinek)</a:t>
            </a:r>
          </a:p>
        </p:txBody>
      </p:sp>
      <p:sp>
        <p:nvSpPr>
          <p:cNvPr id="6" name="TextBox 5">
            <a:extLst>
              <a:ext uri="{FF2B5EF4-FFF2-40B4-BE49-F238E27FC236}">
                <a16:creationId xmlns:a16="http://schemas.microsoft.com/office/drawing/2014/main" id="{15E76D17-1294-EDA4-1587-5AD65B11E1A4}"/>
              </a:ext>
            </a:extLst>
          </p:cNvPr>
          <p:cNvSpPr txBox="1"/>
          <p:nvPr/>
        </p:nvSpPr>
        <p:spPr>
          <a:xfrm>
            <a:off x="355909" y="1901140"/>
            <a:ext cx="4021064" cy="3999621"/>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However you proceed, start with the cookie, not the recipe. Before we pay attention to the details of any policy, we first need to understand </a:t>
            </a:r>
            <a:r>
              <a:rPr lang="en-US" sz="1800" b="1" kern="0" dirty="0">
                <a:effectLst/>
                <a:latin typeface="Times New Roman" panose="02020603050405020304" pitchFamily="18" charset="0"/>
                <a:ea typeface="Aptos" panose="020B0004020202020204" pitchFamily="34" charset="0"/>
                <a:cs typeface="Times New Roman" panose="02020603050405020304" pitchFamily="18" charset="0"/>
              </a:rPr>
              <a:t>why</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 it matters for us. Starting with how a policy is going to help students learn and be better prepared for life will increase engagement and attention. If the policy aligns with the stated goals, you will get more understanding and compliance.”</a:t>
            </a:r>
          </a:p>
          <a:p>
            <a:pPr marL="0" marR="0">
              <a:lnSpc>
                <a:spcPct val="115000"/>
              </a:lnSpc>
              <a:spcAft>
                <a:spcPts val="800"/>
              </a:spcAft>
              <a:buNone/>
            </a:pP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Pg 135 Teaching with AI by Bowen and Watson (bolding mine)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614BC00-04C4-C37F-DCF6-A44167347AEE}"/>
              </a:ext>
            </a:extLst>
          </p:cNvPr>
          <p:cNvSpPr txBox="1"/>
          <p:nvPr/>
        </p:nvSpPr>
        <p:spPr>
          <a:xfrm>
            <a:off x="7151428" y="5716095"/>
            <a:ext cx="6654786" cy="369332"/>
          </a:xfrm>
          <a:prstGeom prst="rect">
            <a:avLst/>
          </a:prstGeom>
          <a:noFill/>
        </p:spPr>
        <p:txBody>
          <a:bodyPr wrap="square">
            <a:spAutoFit/>
          </a:bodyPr>
          <a:lstStyle/>
          <a:p>
            <a:r>
              <a:rPr lang="en-US" dirty="0"/>
              <a:t>Simon Sinek's 'Golden Circle' (2009) </a:t>
            </a:r>
          </a:p>
        </p:txBody>
      </p:sp>
      <p:pic>
        <p:nvPicPr>
          <p:cNvPr id="4100" name="Picture 4">
            <a:extLst>
              <a:ext uri="{FF2B5EF4-FFF2-40B4-BE49-F238E27FC236}">
                <a16:creationId xmlns:a16="http://schemas.microsoft.com/office/drawing/2014/main" id="{19560C73-02C8-DD8D-FC34-0B9791F37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9859" y="1601295"/>
            <a:ext cx="60960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567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 bulb on yellow background with sketched light beams and cord">
            <a:extLst>
              <a:ext uri="{FF2B5EF4-FFF2-40B4-BE49-F238E27FC236}">
                <a16:creationId xmlns:a16="http://schemas.microsoft.com/office/drawing/2014/main" id="{28DB8562-B90F-190F-CBDA-DFFBDDDFC59A}"/>
              </a:ext>
            </a:extLst>
          </p:cNvPr>
          <p:cNvPicPr>
            <a:picLocks noChangeAspect="1"/>
          </p:cNvPicPr>
          <p:nvPr/>
        </p:nvPicPr>
        <p:blipFill rotWithShape="1">
          <a:blip r:embed="rId2"/>
          <a:srcRect t="8537"/>
          <a:stretch/>
        </p:blipFill>
        <p:spPr>
          <a:xfrm>
            <a:off x="0" y="143220"/>
            <a:ext cx="12192000" cy="6857999"/>
          </a:xfrm>
          <a:prstGeom prst="rect">
            <a:avLst/>
          </a:prstGeom>
        </p:spPr>
      </p:pic>
      <p:sp>
        <p:nvSpPr>
          <p:cNvPr id="2" name="Title 1">
            <a:extLst>
              <a:ext uri="{FF2B5EF4-FFF2-40B4-BE49-F238E27FC236}">
                <a16:creationId xmlns:a16="http://schemas.microsoft.com/office/drawing/2014/main" id="{8C89835A-1B11-46F0-A940-C14F558AFC88}"/>
              </a:ext>
            </a:extLst>
          </p:cNvPr>
          <p:cNvSpPr>
            <a:spLocks noGrp="1"/>
          </p:cNvSpPr>
          <p:nvPr>
            <p:ph type="title"/>
          </p:nvPr>
        </p:nvSpPr>
        <p:spPr>
          <a:xfrm>
            <a:off x="1037809" y="415167"/>
            <a:ext cx="4775162" cy="1339382"/>
          </a:xfrm>
        </p:spPr>
        <p:txBody>
          <a:bodyPr>
            <a:normAutofit/>
          </a:bodyPr>
          <a:lstStyle/>
          <a:p>
            <a:pPr algn="ctr"/>
            <a:r>
              <a:rPr lang="en-US" sz="2800" dirty="0">
                <a:effectLst/>
                <a:ea typeface="Calibri" panose="020F0502020204030204" pitchFamily="34" charset="0"/>
              </a:rPr>
              <a:t>Major takeaway from the joint MLA and CCCC Taskforce on Writing and AI</a:t>
            </a:r>
            <a:r>
              <a:rPr lang="en-US" sz="2800" dirty="0">
                <a:effectLst/>
              </a:rPr>
              <a:t> </a:t>
            </a:r>
            <a:endParaRPr lang="en-US" sz="2800" dirty="0"/>
          </a:p>
        </p:txBody>
      </p:sp>
      <p:sp>
        <p:nvSpPr>
          <p:cNvPr id="3" name="Content Placeholder 2">
            <a:extLst>
              <a:ext uri="{FF2B5EF4-FFF2-40B4-BE49-F238E27FC236}">
                <a16:creationId xmlns:a16="http://schemas.microsoft.com/office/drawing/2014/main" id="{50788ECC-C910-0A5C-813E-5DED7703B80D}"/>
              </a:ext>
            </a:extLst>
          </p:cNvPr>
          <p:cNvSpPr>
            <a:spLocks noGrp="1"/>
          </p:cNvSpPr>
          <p:nvPr>
            <p:ph idx="1"/>
          </p:nvPr>
        </p:nvSpPr>
        <p:spPr>
          <a:xfrm>
            <a:off x="0" y="5420260"/>
            <a:ext cx="7903029" cy="2045146"/>
          </a:xfrm>
        </p:spPr>
        <p:txBody>
          <a:bodyPr anchor="ctr">
            <a:normAutofit/>
          </a:bodyPr>
          <a:lstStyle/>
          <a:p>
            <a:pPr marL="0" indent="0" algn="ctr">
              <a:buNone/>
            </a:pPr>
            <a:r>
              <a:rPr lang="en-US" sz="2400" dirty="0"/>
              <a:t>Visit </a:t>
            </a:r>
            <a:r>
              <a:rPr lang="en-US" sz="2400" dirty="0">
                <a:hlinkClick r:id="rId3"/>
              </a:rPr>
              <a:t>https://aiandwriting.hcommons.org/working-paper-1/</a:t>
            </a:r>
            <a:r>
              <a:rPr lang="en-US" sz="2400" dirty="0"/>
              <a:t>  </a:t>
            </a:r>
          </a:p>
          <a:p>
            <a:pPr marL="0" indent="0" algn="ctr">
              <a:buNone/>
            </a:pPr>
            <a:r>
              <a:rPr lang="en-US" sz="2400" dirty="0"/>
              <a:t>to read the Working Paper</a:t>
            </a:r>
          </a:p>
        </p:txBody>
      </p:sp>
      <p:sp>
        <p:nvSpPr>
          <p:cNvPr id="6" name="TextBox 5">
            <a:extLst>
              <a:ext uri="{FF2B5EF4-FFF2-40B4-BE49-F238E27FC236}">
                <a16:creationId xmlns:a16="http://schemas.microsoft.com/office/drawing/2014/main" id="{D9AECCF4-982E-7F42-3825-B7F81718EC10}"/>
              </a:ext>
            </a:extLst>
          </p:cNvPr>
          <p:cNvSpPr txBox="1"/>
          <p:nvPr/>
        </p:nvSpPr>
        <p:spPr>
          <a:xfrm>
            <a:off x="0" y="2738697"/>
            <a:ext cx="6449786" cy="2308324"/>
          </a:xfrm>
          <a:prstGeom prst="rect">
            <a:avLst/>
          </a:prstGeom>
          <a:noFill/>
        </p:spPr>
        <p:txBody>
          <a:bodyPr wrap="square">
            <a:spAutoFit/>
          </a:bodyPr>
          <a:lstStyle/>
          <a:p>
            <a:pPr marL="914400" lvl="2" indent="0">
              <a:spcBef>
                <a:spcPts val="0"/>
              </a:spcBef>
              <a:buNone/>
            </a:pPr>
            <a:r>
              <a:rPr lang="en-US" sz="2400" dirty="0"/>
              <a:t>“Focus on approaches to academic integrity that support students rather than punish them and that promote a </a:t>
            </a:r>
            <a:r>
              <a:rPr lang="en-US" sz="2400" b="1" i="1" dirty="0"/>
              <a:t>collaborative</a:t>
            </a:r>
            <a:r>
              <a:rPr lang="en-US" sz="2400" dirty="0"/>
              <a:t> rather than adversarial relationship between teachers and students.” </a:t>
            </a:r>
          </a:p>
        </p:txBody>
      </p:sp>
    </p:spTree>
    <p:extLst>
      <p:ext uri="{BB962C8B-B14F-4D97-AF65-F5344CB8AC3E}">
        <p14:creationId xmlns:p14="http://schemas.microsoft.com/office/powerpoint/2010/main" val="159263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7F9D0-89DB-0F1D-B505-A8FFD9E4EE52}"/>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6258657-D795-D41E-0D08-527D61DC084D}"/>
              </a:ext>
            </a:extLst>
          </p:cNvPr>
          <p:cNvSpPr>
            <a:spLocks noGrp="1"/>
          </p:cNvSpPr>
          <p:nvPr>
            <p:ph idx="1"/>
          </p:nvPr>
        </p:nvSpPr>
        <p:spPr>
          <a:xfrm>
            <a:off x="512914" y="2678498"/>
            <a:ext cx="4546069" cy="2030264"/>
          </a:xfrm>
        </p:spPr>
        <p:txBody>
          <a:bodyPr>
            <a:noAutofit/>
          </a:bodyPr>
          <a:lstStyle/>
          <a:p>
            <a:pPr marL="0" indent="0">
              <a:buNone/>
            </a:pPr>
            <a:r>
              <a:rPr lang="en-US" sz="3200" dirty="0"/>
              <a:t>Tools to help think about the syllabus.</a:t>
            </a:r>
          </a:p>
        </p:txBody>
      </p:sp>
      <p:pic>
        <p:nvPicPr>
          <p:cNvPr id="5" name="Picture 4" descr="https://www.cdc.gov/disaster-epidemiology-and-response/media/images/Materials-and-resources.jpg">
            <a:extLst>
              <a:ext uri="{FF2B5EF4-FFF2-40B4-BE49-F238E27FC236}">
                <a16:creationId xmlns:a16="http://schemas.microsoft.com/office/drawing/2014/main" id="{D215680A-F4E3-F1DC-C334-91B95E661A21}"/>
              </a:ext>
            </a:extLst>
          </p:cNvPr>
          <p:cNvPicPr>
            <a:picLocks noChangeAspect="1"/>
          </p:cNvPicPr>
          <p:nvPr/>
        </p:nvPicPr>
        <p:blipFill>
          <a:blip r:embed="rId3"/>
          <a:stretch>
            <a:fillRect/>
          </a:stretch>
        </p:blipFill>
        <p:spPr>
          <a:xfrm>
            <a:off x="5706989" y="1960080"/>
            <a:ext cx="6179458" cy="3467100"/>
          </a:xfrm>
          <a:prstGeom prst="rect">
            <a:avLst/>
          </a:prstGeom>
        </p:spPr>
      </p:pic>
      <p:sp>
        <p:nvSpPr>
          <p:cNvPr id="7" name="TextBox 6">
            <a:extLst>
              <a:ext uri="{FF2B5EF4-FFF2-40B4-BE49-F238E27FC236}">
                <a16:creationId xmlns:a16="http://schemas.microsoft.com/office/drawing/2014/main" id="{25F181E6-FD39-49CE-4EAA-0AA5DCA73934}"/>
              </a:ext>
            </a:extLst>
          </p:cNvPr>
          <p:cNvSpPr txBox="1"/>
          <p:nvPr/>
        </p:nvSpPr>
        <p:spPr>
          <a:xfrm>
            <a:off x="8613396" y="5478275"/>
            <a:ext cx="6098720" cy="307777"/>
          </a:xfrm>
          <a:prstGeom prst="rect">
            <a:avLst/>
          </a:prstGeom>
          <a:noFill/>
        </p:spPr>
        <p:txBody>
          <a:bodyPr wrap="square">
            <a:spAutoFit/>
          </a:bodyPr>
          <a:lstStyle/>
          <a:p>
            <a:r>
              <a:rPr lang="en-US" sz="1400" dirty="0"/>
              <a:t>Materials-and-</a:t>
            </a:r>
            <a:r>
              <a:rPr lang="en-US" sz="1400" dirty="0" err="1"/>
              <a:t>resources.jpg</a:t>
            </a:r>
            <a:r>
              <a:rPr lang="en-US" sz="1400" dirty="0"/>
              <a:t> from CDC</a:t>
            </a:r>
          </a:p>
        </p:txBody>
      </p:sp>
    </p:spTree>
    <p:extLst>
      <p:ext uri="{BB962C8B-B14F-4D97-AF65-F5344CB8AC3E}">
        <p14:creationId xmlns:p14="http://schemas.microsoft.com/office/powerpoint/2010/main" val="3438943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4534</TotalTime>
  <Words>1024</Words>
  <Application>Microsoft Macintosh PowerPoint</Application>
  <PresentationFormat>Widescreen</PresentationFormat>
  <Paragraphs>88</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Aptos Display</vt:lpstr>
      <vt:lpstr>Arial</vt:lpstr>
      <vt:lpstr>Calibri</vt:lpstr>
      <vt:lpstr>Times New Roman</vt:lpstr>
      <vt:lpstr>Office Theme</vt:lpstr>
      <vt:lpstr>It’s a(AI) new world out there!    Guest starring:  Sandra Leonard Chair of English, former Composition Coordinator and Chair of Academic Honesty Committee  Erin Kraal Director of Center for Engaged Learning, Professor of Physical Sciences</vt:lpstr>
      <vt:lpstr>What are critical skills in your field?</vt:lpstr>
      <vt:lpstr>How do you see AI interacting with these skills?</vt:lpstr>
      <vt:lpstr>PowerPoint Presentation</vt:lpstr>
      <vt:lpstr>Where to start – syllabus or assignments?</vt:lpstr>
      <vt:lpstr>KU AI policy guidance:</vt:lpstr>
      <vt:lpstr>Start with WHY (Simon Sinek)</vt:lpstr>
      <vt:lpstr>Major takeaway from the joint MLA and CCCC Taskforce on Writing and AI </vt:lpstr>
      <vt:lpstr>PowerPoint Presentation</vt:lpstr>
      <vt:lpstr>Imagine the students…what’s this like for them?</vt:lpstr>
      <vt:lpstr>Maybe like this:</vt:lpstr>
      <vt:lpstr>Transitioning to Assignments</vt:lpstr>
      <vt:lpstr>Effective assignments are linked to effective courses.  </vt:lpstr>
      <vt:lpstr>I care, I can, I matter –  these drive motivation for work </vt:lpstr>
      <vt:lpstr>Icare.Ican.Imatter</vt:lpstr>
      <vt:lpstr>Icare.Ican.Imatter</vt:lpstr>
      <vt:lpstr>Icare.Ican.Imatter</vt:lpstr>
      <vt:lpstr>Build in documenting the process</vt:lpstr>
      <vt:lpstr>Let’s talk about cheating baby…</vt:lpstr>
      <vt:lpstr>What does it mean when students ‘cheat’?</vt:lpstr>
      <vt:lpstr>“…tackling the reasons, rather than the behaviors, is the solution.”  Gallant and Rettinger in The Opposite of Cheating </vt:lpstr>
      <vt:lpstr>Three Tips from an Academic Honesty Expert</vt:lpstr>
      <vt:lpstr>#1 Clear Expectations</vt:lpstr>
      <vt:lpstr>#2 Engage with student work</vt:lpstr>
      <vt:lpstr>#3 It’s Teaching!</vt:lpstr>
      <vt:lpstr>What is your take-away for 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Kraal, Erin</dc:creator>
  <cp:lastModifiedBy>Kraal, Erin</cp:lastModifiedBy>
  <cp:revision>31</cp:revision>
  <dcterms:created xsi:type="dcterms:W3CDTF">2025-04-23T18:16:08Z</dcterms:created>
  <dcterms:modified xsi:type="dcterms:W3CDTF">2026-08-13T22:10:37Z</dcterms:modified>
</cp:coreProperties>
</file>