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0" r:id="rId1"/>
  </p:sldMasterIdLst>
  <p:notesMasterIdLst>
    <p:notesMasterId r:id="rId22"/>
  </p:notesMasterIdLst>
  <p:sldIdLst>
    <p:sldId id="305" r:id="rId2"/>
    <p:sldId id="309" r:id="rId3"/>
    <p:sldId id="339" r:id="rId4"/>
    <p:sldId id="331" r:id="rId5"/>
    <p:sldId id="332" r:id="rId6"/>
    <p:sldId id="333" r:id="rId7"/>
    <p:sldId id="334" r:id="rId8"/>
    <p:sldId id="335" r:id="rId9"/>
    <p:sldId id="311" r:id="rId10"/>
    <p:sldId id="337" r:id="rId11"/>
    <p:sldId id="340" r:id="rId12"/>
    <p:sldId id="341" r:id="rId13"/>
    <p:sldId id="342" r:id="rId14"/>
    <p:sldId id="343" r:id="rId15"/>
    <p:sldId id="344" r:id="rId16"/>
    <p:sldId id="345" r:id="rId17"/>
    <p:sldId id="348" r:id="rId18"/>
    <p:sldId id="312" r:id="rId19"/>
    <p:sldId id="336" r:id="rId20"/>
    <p:sldId id="32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5"/>
    <p:restoredTop sz="76164"/>
  </p:normalViewPr>
  <p:slideViewPr>
    <p:cSldViewPr snapToGrid="0">
      <p:cViewPr varScale="1">
        <p:scale>
          <a:sx n="95" d="100"/>
          <a:sy n="95" d="100"/>
        </p:scale>
        <p:origin x="1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24305C-3939-4E3C-AF6C-E4767687938E}" type="datetimeFigureOut">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E235D7-0822-4C60-AA8C-FFB3D0963EE3}" type="slidenum">
              <a:t>‹#›</a:t>
            </a:fld>
            <a:endParaRPr lang="en-US"/>
          </a:p>
        </p:txBody>
      </p:sp>
    </p:spTree>
    <p:extLst>
      <p:ext uri="{BB962C8B-B14F-4D97-AF65-F5344CB8AC3E}">
        <p14:creationId xmlns:p14="http://schemas.microsoft.com/office/powerpoint/2010/main" val="3565594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Amy: While teachers and students both often associate </a:t>
            </a:r>
            <a:r>
              <a:rPr lang="en-US" i="1" dirty="0">
                <a:cs typeface="Calibri"/>
              </a:rPr>
              <a:t>reflection</a:t>
            </a:r>
            <a:r>
              <a:rPr lang="en-US" dirty="0">
                <a:cs typeface="Calibri"/>
              </a:rPr>
              <a:t> with sorting through </a:t>
            </a:r>
            <a:r>
              <a:rPr lang="en-US" i="1" dirty="0">
                <a:cs typeface="Calibri"/>
              </a:rPr>
              <a:t>feelings</a:t>
            </a:r>
            <a:r>
              <a:rPr lang="en-US" dirty="0">
                <a:cs typeface="Calibri"/>
              </a:rPr>
              <a:t>,  we’re focusing on how you can use reflection--that’s metacognition to you and me, or thinking about thinking--as a vehicle for encouraging student’s growth by asking them to assess their knowledge sets, approaches to tasks, and habits of mind. </a:t>
            </a:r>
          </a:p>
        </p:txBody>
      </p:sp>
      <p:sp>
        <p:nvSpPr>
          <p:cNvPr id="4" name="Slide Number Placeholder 3"/>
          <p:cNvSpPr>
            <a:spLocks noGrp="1"/>
          </p:cNvSpPr>
          <p:nvPr>
            <p:ph type="sldNum" sz="quarter" idx="5"/>
          </p:nvPr>
        </p:nvSpPr>
        <p:spPr/>
        <p:txBody>
          <a:bodyPr/>
          <a:lstStyle/>
          <a:p>
            <a:fld id="{D0E235D7-0822-4C60-AA8C-FFB3D0963EE3}" type="slidenum">
              <a:rPr lang="en-US"/>
              <a:t>2</a:t>
            </a:fld>
            <a:endParaRPr lang="en-US"/>
          </a:p>
        </p:txBody>
      </p:sp>
    </p:spTree>
    <p:extLst>
      <p:ext uri="{BB962C8B-B14F-4D97-AF65-F5344CB8AC3E}">
        <p14:creationId xmlns:p14="http://schemas.microsoft.com/office/powerpoint/2010/main" val="2061954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 As I noted earlier, I teach primarily teach writing, but I think much of what I’m sharing applies across assignment-types.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0E235D7-0822-4C60-AA8C-FFB3D0963EE3}" type="slidenum">
              <a:rPr lang="en-US" smtClean="0"/>
              <a:t>11</a:t>
            </a:fld>
            <a:endParaRPr lang="en-US"/>
          </a:p>
        </p:txBody>
      </p:sp>
    </p:spTree>
    <p:extLst>
      <p:ext uri="{BB962C8B-B14F-4D97-AF65-F5344CB8AC3E}">
        <p14:creationId xmlns:p14="http://schemas.microsoft.com/office/powerpoint/2010/main" val="2471637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Amy: As teachers, we need to reflect as well. You may be familiar with “the curse of knowledge,” the </a:t>
            </a:r>
            <a:r>
              <a:rPr lang="en-US" sz="1200" kern="1200" dirty="0">
                <a:solidFill>
                  <a:schemeClr val="tx1"/>
                </a:solidFill>
                <a:effectLst/>
                <a:latin typeface="+mn-lt"/>
                <a:ea typeface="+mn-ea"/>
                <a:cs typeface="+mn-cs"/>
              </a:rPr>
              <a:t>cognitive bias where individuals, once they possess knowledge, find it difficult to understand what it's like to </a:t>
            </a:r>
            <a:r>
              <a:rPr lang="en-US" sz="1200" i="1" kern="1200" dirty="0">
                <a:solidFill>
                  <a:schemeClr val="tx1"/>
                </a:solidFill>
                <a:effectLst/>
                <a:latin typeface="+mn-lt"/>
                <a:ea typeface="+mn-ea"/>
                <a:cs typeface="+mn-cs"/>
              </a:rPr>
              <a:t>not know </a:t>
            </a:r>
            <a:r>
              <a:rPr lang="en-US" sz="1200" kern="1200" dirty="0">
                <a:solidFill>
                  <a:schemeClr val="tx1"/>
                </a:solidFill>
                <a:effectLst/>
                <a:latin typeface="+mn-lt"/>
                <a:ea typeface="+mn-ea"/>
                <a:cs typeface="+mn-cs"/>
              </a:rPr>
              <a:t>that information. This can make teaching challenging. For example, we might have so internalized a process of problem-solving, analyzing, or writing, that we forget that we need to break it down into steps for the beginner.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instance, in a writing assignment, we might assume that students know specific ways of interacting with sources, because these moves have become second nature to us. Metacognition helps us to identify those moves &amp; better articulate them to students.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do some reflection.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0E235D7-0822-4C60-AA8C-FFB3D0963EE3}" type="slidenum">
              <a:rPr lang="en-US" smtClean="0"/>
              <a:t>12</a:t>
            </a:fld>
            <a:endParaRPr lang="en-US"/>
          </a:p>
        </p:txBody>
      </p:sp>
    </p:spTree>
    <p:extLst>
      <p:ext uri="{BB962C8B-B14F-4D97-AF65-F5344CB8AC3E}">
        <p14:creationId xmlns:p14="http://schemas.microsoft.com/office/powerpoint/2010/main" val="3918077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Amy: This same approach to reflection works with students. Students don’t often reflect on how or why they created, processed, or wrote something as they did.  They may be using writing and thinking moves that have become second nature, </a:t>
            </a:r>
            <a:r>
              <a:rPr lang="en-US" i="1" dirty="0"/>
              <a:t>even if they aren’t useful or applicable to the current situation</a:t>
            </a:r>
            <a:r>
              <a:rPr lang="en-US" dirty="0"/>
              <a:t>. </a:t>
            </a:r>
          </a:p>
          <a:p>
            <a:endParaRPr lang="en-US" dirty="0"/>
          </a:p>
          <a:p>
            <a:r>
              <a:rPr lang="en-US" dirty="0"/>
              <a:t>In COMP 100, a lot of what I do is teach students that the 5-paragraph essay is not useful in every writing context.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I’ll remind you of a quote from Tinberg on an earlier slide. Reflection helps students “to assess which skill and knowledge sets apply in…novel situations and which do not.”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example is one I wouldn’t grade or even collect. I’d just ask students to pull out a notebook and do some writing in class, and we might discuss the results as a whole class, too. </a:t>
            </a:r>
          </a:p>
          <a:p>
            <a:endParaRPr lang="en-US" dirty="0"/>
          </a:p>
        </p:txBody>
      </p:sp>
      <p:sp>
        <p:nvSpPr>
          <p:cNvPr id="4" name="Slide Number Placeholder 3"/>
          <p:cNvSpPr>
            <a:spLocks noGrp="1"/>
          </p:cNvSpPr>
          <p:nvPr>
            <p:ph type="sldNum" sz="quarter" idx="5"/>
          </p:nvPr>
        </p:nvSpPr>
        <p:spPr/>
        <p:txBody>
          <a:bodyPr/>
          <a:lstStyle/>
          <a:p>
            <a:fld id="{D0E235D7-0822-4C60-AA8C-FFB3D0963EE3}" type="slidenum">
              <a:rPr lang="en-US" smtClean="0"/>
              <a:t>13</a:t>
            </a:fld>
            <a:endParaRPr lang="en-US"/>
          </a:p>
        </p:txBody>
      </p:sp>
    </p:spTree>
    <p:extLst>
      <p:ext uri="{BB962C8B-B14F-4D97-AF65-F5344CB8AC3E}">
        <p14:creationId xmlns:p14="http://schemas.microsoft.com/office/powerpoint/2010/main" val="2129531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E235D7-0822-4C60-AA8C-FFB3D0963EE3}" type="slidenum">
              <a:rPr lang="en-US" smtClean="0"/>
              <a:t>16</a:t>
            </a:fld>
            <a:endParaRPr lang="en-US"/>
          </a:p>
        </p:txBody>
      </p:sp>
    </p:spTree>
    <p:extLst>
      <p:ext uri="{BB962C8B-B14F-4D97-AF65-F5344CB8AC3E}">
        <p14:creationId xmlns:p14="http://schemas.microsoft.com/office/powerpoint/2010/main" val="2427812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E235D7-0822-4C60-AA8C-FFB3D0963EE3}" type="slidenum">
              <a:rPr lang="en-US" smtClean="0"/>
              <a:t>17</a:t>
            </a:fld>
            <a:endParaRPr lang="en-US"/>
          </a:p>
        </p:txBody>
      </p:sp>
    </p:spTree>
    <p:extLst>
      <p:ext uri="{BB962C8B-B14F-4D97-AF65-F5344CB8AC3E}">
        <p14:creationId xmlns:p14="http://schemas.microsoft.com/office/powerpoint/2010/main" val="2509792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Challenge: large-enrollment classes, makes it difficult to provide feedback. Options: respond to random subset for each reflection, pre-generated feedback on D2L, grades based on attempt/completion and not something more specific... Just getting students to reflect can provide some benefits, so doing something is better than not doing it at all.</a:t>
            </a:r>
          </a:p>
          <a:p>
            <a:endParaRPr lang="en-US" dirty="0">
              <a:cs typeface="Calibri"/>
            </a:endParaRPr>
          </a:p>
          <a:p>
            <a:r>
              <a:rPr lang="en-US" dirty="0">
                <a:cs typeface="Calibri"/>
              </a:rPr>
              <a:t>Also, remember: not everything must be graded to be valuable. </a:t>
            </a:r>
          </a:p>
          <a:p>
            <a:endParaRPr lang="en-US" dirty="0">
              <a:cs typeface="Calibri"/>
            </a:endParaRPr>
          </a:p>
          <a:p>
            <a:r>
              <a:rPr lang="en-US" dirty="0">
                <a:cs typeface="Calibri"/>
              </a:rPr>
              <a:t>Figure: face looking inward at the rest of the head.</a:t>
            </a:r>
          </a:p>
        </p:txBody>
      </p:sp>
      <p:sp>
        <p:nvSpPr>
          <p:cNvPr id="4" name="Slide Number Placeholder 3"/>
          <p:cNvSpPr>
            <a:spLocks noGrp="1"/>
          </p:cNvSpPr>
          <p:nvPr>
            <p:ph type="sldNum" sz="quarter" idx="5"/>
          </p:nvPr>
        </p:nvSpPr>
        <p:spPr/>
        <p:txBody>
          <a:bodyPr/>
          <a:lstStyle/>
          <a:p>
            <a:fld id="{D0E235D7-0822-4C60-AA8C-FFB3D0963EE3}" type="slidenum">
              <a:rPr lang="en-US"/>
              <a:t>18</a:t>
            </a:fld>
            <a:endParaRPr lang="en-US"/>
          </a:p>
        </p:txBody>
      </p:sp>
    </p:spTree>
    <p:extLst>
      <p:ext uri="{BB962C8B-B14F-4D97-AF65-F5344CB8AC3E}">
        <p14:creationId xmlns:p14="http://schemas.microsoft.com/office/powerpoint/2010/main" val="1539785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Andrew: Often ask for responses from the class regarding #3, time permitting.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Or if short on time, have students submit questions to D2L. See where the class is at, if there are common things students have questions about. Maybe use AI to look for trends? Can then address this more directly the next class.</a:t>
            </a:r>
          </a:p>
          <a:p>
            <a:r>
              <a:rPr lang="en-US" dirty="0">
                <a:cs typeface="Calibri"/>
              </a:rPr>
              <a:t>Other alternatives: List three questions you have about today's material. If you think you understand everything from today, list three questions about things you still want to learn related to today's material. </a:t>
            </a:r>
          </a:p>
        </p:txBody>
      </p:sp>
      <p:sp>
        <p:nvSpPr>
          <p:cNvPr id="4" name="Slide Number Placeholder 3"/>
          <p:cNvSpPr>
            <a:spLocks noGrp="1"/>
          </p:cNvSpPr>
          <p:nvPr>
            <p:ph type="sldNum" sz="quarter" idx="5"/>
          </p:nvPr>
        </p:nvSpPr>
        <p:spPr/>
        <p:txBody>
          <a:bodyPr/>
          <a:lstStyle/>
          <a:p>
            <a:fld id="{D0E235D7-0822-4C60-AA8C-FFB3D0963EE3}" type="slidenum">
              <a:rPr lang="en-US"/>
              <a:t>19</a:t>
            </a:fld>
            <a:endParaRPr lang="en-US"/>
          </a:p>
        </p:txBody>
      </p:sp>
    </p:spTree>
    <p:extLst>
      <p:ext uri="{BB962C8B-B14F-4D97-AF65-F5344CB8AC3E}">
        <p14:creationId xmlns:p14="http://schemas.microsoft.com/office/powerpoint/2010/main" val="903766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Andrew: I am starting my 10th year at KU, but like some of you I was a temporary faculty for 5 years before being converted to the tenure track a little over 4 years ago. As a temp I focused mostly on teaching with some service and scholarship sprinkled in. As I transitioned into this new role, I felt that I had a good teaching foundation built already and could focus more on scholarship and research now. But of course, in this new role I received new teaching assignments, also proposed and built brand-new courses, all this while increasing service, increasing research, and advising, AND while raising 4 kids under 12 years old with my wife, 3 guinea pigs, and a new puppy last year. So it can feel overwhelming to try to incorporate innovative teaching practices into your courses with everything else you've got going on. So shortly I'm going to focus on some strategies you can use in classes that address the idea of metacognition, or thinking about thinking, with your students. </a:t>
            </a:r>
          </a:p>
          <a:p>
            <a:endParaRPr lang="en-US" dirty="0">
              <a:cs typeface="Calibri"/>
            </a:endParaRPr>
          </a:p>
          <a:p>
            <a:r>
              <a:rPr lang="en-US" dirty="0">
                <a:cs typeface="Calibri"/>
              </a:rPr>
              <a:t>Amy: I’m starting my 20</a:t>
            </a:r>
            <a:r>
              <a:rPr lang="en-US" baseline="30000" dirty="0">
                <a:cs typeface="Calibri"/>
              </a:rPr>
              <a:t>th</a:t>
            </a:r>
            <a:r>
              <a:rPr lang="en-US" dirty="0">
                <a:cs typeface="Calibri"/>
              </a:rPr>
              <a:t> year at KU. I’m a writing teacher and served as writing center director, later composition coordinator, assistant department chair, and now, after many years, I’m just a prof again. While while my own focus is writing, I’m going to share some techniques you can use even if you never assign writing in your course.  Andrew is growing to begin by showcasing some of the reflective assignments he uses in his courses.</a:t>
            </a:r>
          </a:p>
        </p:txBody>
      </p:sp>
      <p:sp>
        <p:nvSpPr>
          <p:cNvPr id="4" name="Slide Number Placeholder 3"/>
          <p:cNvSpPr>
            <a:spLocks noGrp="1"/>
          </p:cNvSpPr>
          <p:nvPr>
            <p:ph type="sldNum" sz="quarter" idx="5"/>
          </p:nvPr>
        </p:nvSpPr>
        <p:spPr/>
        <p:txBody>
          <a:bodyPr/>
          <a:lstStyle/>
          <a:p>
            <a:fld id="{D0E235D7-0822-4C60-AA8C-FFB3D0963EE3}" type="slidenum">
              <a:rPr lang="en-US"/>
              <a:t>3</a:t>
            </a:fld>
            <a:endParaRPr lang="en-US"/>
          </a:p>
        </p:txBody>
      </p:sp>
    </p:spTree>
    <p:extLst>
      <p:ext uri="{BB962C8B-B14F-4D97-AF65-F5344CB8AC3E}">
        <p14:creationId xmlns:p14="http://schemas.microsoft.com/office/powerpoint/2010/main" val="2091929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Andrew: I'm going to start off here with an assignment I give my students, both in biology majors classes and for non-majors, about the theories of intelligence. At the end of the first class I give them this survey to answer, it's only 7 questions so it shouldn't take you too long. Just read them carefully because they are similar, but worded sometimes differently. When you finish, it will automatically score your answers, so hang onto this score. </a:t>
            </a:r>
          </a:p>
          <a:p>
            <a:endParaRPr lang="en-US">
              <a:cs typeface="Calibri"/>
            </a:endParaRPr>
          </a:p>
          <a:p>
            <a:r>
              <a:rPr lang="en-US">
                <a:cs typeface="Calibri"/>
              </a:rPr>
              <a:t>[Check responses as they come in, after a minute can go to next slide]</a:t>
            </a:r>
          </a:p>
        </p:txBody>
      </p:sp>
      <p:sp>
        <p:nvSpPr>
          <p:cNvPr id="4" name="Slide Number Placeholder 3"/>
          <p:cNvSpPr>
            <a:spLocks noGrp="1"/>
          </p:cNvSpPr>
          <p:nvPr>
            <p:ph type="sldNum" sz="quarter" idx="5"/>
          </p:nvPr>
        </p:nvSpPr>
        <p:spPr/>
        <p:txBody>
          <a:bodyPr/>
          <a:lstStyle/>
          <a:p>
            <a:fld id="{D0E235D7-0822-4C60-AA8C-FFB3D0963EE3}" type="slidenum">
              <a:rPr lang="en-US"/>
              <a:t>4</a:t>
            </a:fld>
            <a:endParaRPr lang="en-US"/>
          </a:p>
        </p:txBody>
      </p:sp>
    </p:spTree>
    <p:extLst>
      <p:ext uri="{BB962C8B-B14F-4D97-AF65-F5344CB8AC3E}">
        <p14:creationId xmlns:p14="http://schemas.microsoft.com/office/powerpoint/2010/main" val="1803811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 have a handout here of this assignment [pass around while they take the survey], so they do the survey by hand and then bring it back the following week. Scores are based on how strongly you agree with the idea that intelligence is not fixed. </a:t>
            </a:r>
            <a:r>
              <a:rPr lang="en-US" dirty="0"/>
              <a:t>Possible scores range from 7 to 42. Scores below the midpoint of 24.5 reflect the belief that one’s intelligence is fixed (entity theorists); scores above 24.5 indicate the belief that one’s intelligence is malleable (incremental theorists). Looks like the average in the room is a [number], so you all are generally [x]. </a:t>
            </a:r>
          </a:p>
          <a:p>
            <a:endParaRPr lang="en-US" dirty="0"/>
          </a:p>
          <a:p>
            <a:r>
              <a:rPr lang="en-US" dirty="0"/>
              <a:t>For the assignment, students read the two articles in the packet and then answer some questions on D2L. The following week they discuss this in class. This assignment has ulterior motives. Research has shown that having a discussion on the development of intelligence early on in college can actually have a substantial impact on how successful students are in the rest of their undergraduate studies.</a:t>
            </a:r>
            <a:endParaRPr lang="en-US" dirty="0">
              <a:cs typeface="Calibri"/>
            </a:endParaRPr>
          </a:p>
          <a:p>
            <a:r>
              <a:rPr lang="en-US" dirty="0"/>
              <a:t>The thought process is that many people believe that intelligence is a fixed value (entity theory) and therefore you can’t get any smarter. This leads many students to believe that having to work hard at something means that they aren’t smart, and a poor grade on an assignment or test means that they are stupid and will never do better so why bother. </a:t>
            </a:r>
            <a:endParaRPr lang="en-US" dirty="0">
              <a:cs typeface="Calibri"/>
            </a:endParaRPr>
          </a:p>
          <a:p>
            <a:r>
              <a:rPr lang="en-US" dirty="0"/>
              <a:t>People who believe in the incremental theory, where it is possible to increase your intelligence, will be more likely treat struggles as learning experiences and be proud when they overcome those struggles.</a:t>
            </a:r>
            <a:endParaRPr lang="en-US" dirty="0">
              <a:cs typeface="Calibri"/>
            </a:endParaRPr>
          </a:p>
          <a:p>
            <a:r>
              <a:rPr lang="en-US" b="1" u="sng" dirty="0"/>
              <a:t>The key for this intervention is that you can’t just tell students that if they work harder they will get smarter</a:t>
            </a:r>
            <a:r>
              <a:rPr lang="en-US" dirty="0"/>
              <a:t>. (Remember when you were a teenager. How much did you listen to stuff like this?) The goal of this exercise is to introduce the idea that it is possible to get better at something (and therefore smarter), but that the improvement requires a certain kind of work to be successful.</a:t>
            </a:r>
            <a:endParaRPr lang="en-US" dirty="0">
              <a:cs typeface="Calibri"/>
            </a:endParaRPr>
          </a:p>
          <a:p>
            <a:r>
              <a:rPr lang="en-US" dirty="0"/>
              <a:t>If you are interested in these studies, Carol Dweck and David Yeager have published several articles on implementing these interventions with students of various ages.</a:t>
            </a:r>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0E235D7-0822-4C60-AA8C-FFB3D0963EE3}" type="slidenum">
              <a:rPr lang="en-US"/>
              <a:t>5</a:t>
            </a:fld>
            <a:endParaRPr lang="en-US"/>
          </a:p>
        </p:txBody>
      </p:sp>
    </p:spTree>
    <p:extLst>
      <p:ext uri="{BB962C8B-B14F-4D97-AF65-F5344CB8AC3E}">
        <p14:creationId xmlns:p14="http://schemas.microsoft.com/office/powerpoint/2010/main" val="1524830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time today to have you read and discuss these articles, but a really quick recap: </a:t>
            </a:r>
            <a:endParaRPr lang="en-US">
              <a:cs typeface="Calibri"/>
            </a:endParaRPr>
          </a:p>
          <a:p>
            <a:r>
              <a:rPr lang="en-US" b="1"/>
              <a:t>What were the main points of the first article? </a:t>
            </a:r>
            <a:endParaRPr lang="en-US">
              <a:cs typeface="Calibri"/>
            </a:endParaRPr>
          </a:p>
          <a:p>
            <a:r>
              <a:rPr lang="en-US"/>
              <a:t>When you work hard and learn new things, you are increasing the number of connections between neurons in your brain (synapses). The more you challenge yourself, the smarter you become. Being “smart” means that you have practiced more and developed those skills. </a:t>
            </a:r>
            <a:endParaRPr lang="en-US">
              <a:cs typeface="Calibri"/>
            </a:endParaRPr>
          </a:p>
          <a:p>
            <a:endParaRPr lang="en-US">
              <a:cs typeface="Calibri"/>
            </a:endParaRPr>
          </a:p>
          <a:p>
            <a:r>
              <a:rPr lang="en-US">
                <a:cs typeface="Calibri"/>
              </a:rPr>
              <a:t>Figure: diagram of the brain with different regions highlighted to demonstrate their functions.</a:t>
            </a:r>
          </a:p>
        </p:txBody>
      </p:sp>
      <p:sp>
        <p:nvSpPr>
          <p:cNvPr id="4" name="Slide Number Placeholder 3"/>
          <p:cNvSpPr>
            <a:spLocks noGrp="1"/>
          </p:cNvSpPr>
          <p:nvPr>
            <p:ph type="sldNum" sz="quarter" idx="5"/>
          </p:nvPr>
        </p:nvSpPr>
        <p:spPr/>
        <p:txBody>
          <a:bodyPr/>
          <a:lstStyle/>
          <a:p>
            <a:fld id="{D0E235D7-0822-4C60-AA8C-FFB3D0963EE3}" type="slidenum">
              <a:rPr lang="en-US"/>
              <a:t>6</a:t>
            </a:fld>
            <a:endParaRPr lang="en-US"/>
          </a:p>
        </p:txBody>
      </p:sp>
    </p:spTree>
    <p:extLst>
      <p:ext uri="{BB962C8B-B14F-4D97-AF65-F5344CB8AC3E}">
        <p14:creationId xmlns:p14="http://schemas.microsoft.com/office/powerpoint/2010/main" val="2277064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What were the main points of the second article? </a:t>
            </a:r>
            <a:endParaRPr lang="en-US"/>
          </a:p>
          <a:p>
            <a:r>
              <a:rPr lang="en-US"/>
              <a:t>There are different aspects to intelligence (reflective, experiential &amp; neural), and these factors all contribute to overall intelligence. Neural: base level, what you're born with. Experiential – what you learn through experiences in life. The reflective aspect can be improved in order to make the learning process more efficient. Practice is important, but doing things over and over again the same way won’t lead to much improvement. </a:t>
            </a:r>
            <a:endParaRPr lang="en-US">
              <a:cs typeface="Calibri"/>
            </a:endParaRPr>
          </a:p>
          <a:p>
            <a:endParaRPr lang="en-US">
              <a:cs typeface="Calibri"/>
            </a:endParaRPr>
          </a:p>
          <a:p>
            <a:r>
              <a:rPr lang="en-US">
                <a:cs typeface="Calibri"/>
              </a:rPr>
              <a:t>Figure: diagram displaying the characteristics of the three aspects of intelligence.</a:t>
            </a:r>
          </a:p>
        </p:txBody>
      </p:sp>
      <p:sp>
        <p:nvSpPr>
          <p:cNvPr id="4" name="Slide Number Placeholder 3"/>
          <p:cNvSpPr>
            <a:spLocks noGrp="1"/>
          </p:cNvSpPr>
          <p:nvPr>
            <p:ph type="sldNum" sz="quarter" idx="5"/>
          </p:nvPr>
        </p:nvSpPr>
        <p:spPr/>
        <p:txBody>
          <a:bodyPr/>
          <a:lstStyle/>
          <a:p>
            <a:fld id="{D0E235D7-0822-4C60-AA8C-FFB3D0963EE3}" type="slidenum">
              <a:rPr lang="en-US"/>
              <a:t>7</a:t>
            </a:fld>
            <a:endParaRPr lang="en-US"/>
          </a:p>
        </p:txBody>
      </p:sp>
    </p:spTree>
    <p:extLst>
      <p:ext uri="{BB962C8B-B14F-4D97-AF65-F5344CB8AC3E}">
        <p14:creationId xmlns:p14="http://schemas.microsoft.com/office/powerpoint/2010/main" val="3450422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 then end class with this prompt, which itself is another type of self-reflective activity that I'll discuss next.</a:t>
            </a:r>
          </a:p>
        </p:txBody>
      </p:sp>
      <p:sp>
        <p:nvSpPr>
          <p:cNvPr id="4" name="Slide Number Placeholder 3"/>
          <p:cNvSpPr>
            <a:spLocks noGrp="1"/>
          </p:cNvSpPr>
          <p:nvPr>
            <p:ph type="sldNum" sz="quarter" idx="5"/>
          </p:nvPr>
        </p:nvSpPr>
        <p:spPr/>
        <p:txBody>
          <a:bodyPr/>
          <a:lstStyle/>
          <a:p>
            <a:fld id="{D0E235D7-0822-4C60-AA8C-FFB3D0963EE3}" type="slidenum">
              <a:rPr lang="en-US"/>
              <a:t>8</a:t>
            </a:fld>
            <a:endParaRPr lang="en-US"/>
          </a:p>
        </p:txBody>
      </p:sp>
    </p:spTree>
    <p:extLst>
      <p:ext uri="{BB962C8B-B14F-4D97-AF65-F5344CB8AC3E}">
        <p14:creationId xmlns:p14="http://schemas.microsoft.com/office/powerpoint/2010/main" val="235698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tools, widely used in some other disciplines but less often in STEM fields, again encourage students to consider what, how and why they learned, as well as how their identity interacts with the course. They might involve writing a letter to a former self or to consider what they might have done differently to perform better in the classroom (Tanner 2012). Last activity is a great example!</a:t>
            </a:r>
          </a:p>
          <a:p>
            <a:endParaRPr lang="en-US">
              <a:cs typeface="Calibri"/>
            </a:endParaRPr>
          </a:p>
          <a:p>
            <a:r>
              <a:rPr lang="en-US">
                <a:cs typeface="Calibri"/>
              </a:rPr>
              <a:t>This one here I have also used in the past, it is one of the first of the semester and it gets students to consider how they learn the best. There are four learning styles, listed here, and students take a survey to see how they learn the best. It can identify multiple preferred styles and then provides resources and explanations for utilizing the best strategy for each student. It also makes me aware of the multiple different learning styles among my students, so I try to make the course material available in a variety of different formats (example w/ nutrition, if asked). </a:t>
            </a:r>
          </a:p>
          <a:p>
            <a:endParaRPr lang="en-US">
              <a:cs typeface="Calibri"/>
            </a:endParaRPr>
          </a:p>
        </p:txBody>
      </p:sp>
      <p:sp>
        <p:nvSpPr>
          <p:cNvPr id="4" name="Slide Number Placeholder 3"/>
          <p:cNvSpPr>
            <a:spLocks noGrp="1"/>
          </p:cNvSpPr>
          <p:nvPr>
            <p:ph type="sldNum" sz="quarter" idx="5"/>
          </p:nvPr>
        </p:nvSpPr>
        <p:spPr/>
        <p:txBody>
          <a:bodyPr/>
          <a:lstStyle/>
          <a:p>
            <a:fld id="{D0E235D7-0822-4C60-AA8C-FFB3D0963EE3}" type="slidenum">
              <a:rPr lang="en-US"/>
              <a:t>9</a:t>
            </a:fld>
            <a:endParaRPr lang="en-US"/>
          </a:p>
        </p:txBody>
      </p:sp>
    </p:spTree>
    <p:extLst>
      <p:ext uri="{BB962C8B-B14F-4D97-AF65-F5344CB8AC3E}">
        <p14:creationId xmlns:p14="http://schemas.microsoft.com/office/powerpoint/2010/main" val="3348737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involve providing students with reflective questions immediately before and after an exam, and encourage students to consider their expectations for the exam, their preparedness, and, afterwards, the ways their expectations regarding the exam may differ from the reality (Hodges et al. 2020). Can also be done as a mid-semester survey, which I also do frequently. </a:t>
            </a:r>
          </a:p>
          <a:p>
            <a:endParaRPr lang="en-US">
              <a:cs typeface="Calibri"/>
            </a:endParaRPr>
          </a:p>
        </p:txBody>
      </p:sp>
      <p:sp>
        <p:nvSpPr>
          <p:cNvPr id="4" name="Slide Number Placeholder 3"/>
          <p:cNvSpPr>
            <a:spLocks noGrp="1"/>
          </p:cNvSpPr>
          <p:nvPr>
            <p:ph type="sldNum" sz="quarter" idx="5"/>
          </p:nvPr>
        </p:nvSpPr>
        <p:spPr/>
        <p:txBody>
          <a:bodyPr/>
          <a:lstStyle/>
          <a:p>
            <a:fld id="{D0E235D7-0822-4C60-AA8C-FFB3D0963EE3}" type="slidenum">
              <a:rPr lang="en-US"/>
              <a:t>10</a:t>
            </a:fld>
            <a:endParaRPr lang="en-US"/>
          </a:p>
        </p:txBody>
      </p:sp>
    </p:spTree>
    <p:extLst>
      <p:ext uri="{BB962C8B-B14F-4D97-AF65-F5344CB8AC3E}">
        <p14:creationId xmlns:p14="http://schemas.microsoft.com/office/powerpoint/2010/main" val="744508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3DE3BDF-E747-B143-94B2-ADD9F130467A}" type="datetimeFigureOut">
              <a:rPr lang="en-US" smtClean="0"/>
              <a:t>8/6/26</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3FADF223-C4AC-6C4C-B76F-8EA731EB5BE4}" type="slidenum">
              <a:rPr lang="en-US" smtClean="0"/>
              <a:t>‹#›</a:t>
            </a:fld>
            <a:endParaRPr lang="en-US"/>
          </a:p>
        </p:txBody>
      </p:sp>
    </p:spTree>
    <p:extLst>
      <p:ext uri="{BB962C8B-B14F-4D97-AF65-F5344CB8AC3E}">
        <p14:creationId xmlns:p14="http://schemas.microsoft.com/office/powerpoint/2010/main" val="245517348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DE3BDF-E747-B143-94B2-ADD9F130467A}"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DF223-C4AC-6C4C-B76F-8EA731EB5BE4}" type="slidenum">
              <a:rPr lang="en-US" smtClean="0"/>
              <a:t>‹#›</a:t>
            </a:fld>
            <a:endParaRPr lang="en-US"/>
          </a:p>
        </p:txBody>
      </p:sp>
    </p:spTree>
    <p:extLst>
      <p:ext uri="{BB962C8B-B14F-4D97-AF65-F5344CB8AC3E}">
        <p14:creationId xmlns:p14="http://schemas.microsoft.com/office/powerpoint/2010/main" val="2594071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DE3BDF-E747-B143-94B2-ADD9F130467A}"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DF223-C4AC-6C4C-B76F-8EA731EB5BE4}" type="slidenum">
              <a:rPr lang="en-US" smtClean="0"/>
              <a:t>‹#›</a:t>
            </a:fld>
            <a:endParaRPr lang="en-US"/>
          </a:p>
        </p:txBody>
      </p:sp>
    </p:spTree>
    <p:extLst>
      <p:ext uri="{BB962C8B-B14F-4D97-AF65-F5344CB8AC3E}">
        <p14:creationId xmlns:p14="http://schemas.microsoft.com/office/powerpoint/2010/main" val="4237652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DE3BDF-E747-B143-94B2-ADD9F130467A}" type="datetimeFigureOut">
              <a:rPr lang="en-US" smtClean="0"/>
              <a:t>8/6/26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ADF223-C4AC-6C4C-B76F-8EA731EB5BE4}" type="slidenum">
              <a:rPr lang="en-US" smtClean="0"/>
              <a:t>‹#›</a:t>
            </a:fld>
            <a:endParaRPr lang="en-US"/>
          </a:p>
        </p:txBody>
      </p:sp>
    </p:spTree>
    <p:extLst>
      <p:ext uri="{BB962C8B-B14F-4D97-AF65-F5344CB8AC3E}">
        <p14:creationId xmlns:p14="http://schemas.microsoft.com/office/powerpoint/2010/main" val="2584740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D3DE3BDF-E747-B143-94B2-ADD9F130467A}" type="datetimeFigureOut">
              <a:rPr lang="en-US" smtClean="0"/>
              <a:t>8/6/26</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3FADF223-C4AC-6C4C-B76F-8EA731EB5BE4}" type="slidenum">
              <a:rPr lang="en-US" smtClean="0"/>
              <a:t>‹#›</a:t>
            </a:fld>
            <a:endParaRPr lang="en-US"/>
          </a:p>
        </p:txBody>
      </p:sp>
    </p:spTree>
    <p:extLst>
      <p:ext uri="{BB962C8B-B14F-4D97-AF65-F5344CB8AC3E}">
        <p14:creationId xmlns:p14="http://schemas.microsoft.com/office/powerpoint/2010/main" val="400664618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DE3BDF-E747-B143-94B2-ADD9F130467A}"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DF223-C4AC-6C4C-B76F-8EA731EB5BE4}" type="slidenum">
              <a:rPr lang="en-US" smtClean="0"/>
              <a:t>‹#›</a:t>
            </a:fld>
            <a:endParaRPr lang="en-US"/>
          </a:p>
        </p:txBody>
      </p:sp>
    </p:spTree>
    <p:extLst>
      <p:ext uri="{BB962C8B-B14F-4D97-AF65-F5344CB8AC3E}">
        <p14:creationId xmlns:p14="http://schemas.microsoft.com/office/powerpoint/2010/main" val="48213123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DE3BDF-E747-B143-94B2-ADD9F130467A}" type="datetimeFigureOut">
              <a:rPr lang="en-US" smtClean="0"/>
              <a:t>8/6/26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ADF223-C4AC-6C4C-B76F-8EA731EB5BE4}" type="slidenum">
              <a:rPr lang="en-US" smtClean="0"/>
              <a:t>‹#›</a:t>
            </a:fld>
            <a:endParaRPr lang="en-US"/>
          </a:p>
        </p:txBody>
      </p:sp>
    </p:spTree>
    <p:extLst>
      <p:ext uri="{BB962C8B-B14F-4D97-AF65-F5344CB8AC3E}">
        <p14:creationId xmlns:p14="http://schemas.microsoft.com/office/powerpoint/2010/main" val="223069325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DE3BDF-E747-B143-94B2-ADD9F130467A}" type="datetimeFigureOut">
              <a:rPr lang="en-US" smtClean="0"/>
              <a:t>8/6/26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DF223-C4AC-6C4C-B76F-8EA731EB5BE4}" type="slidenum">
              <a:rPr lang="en-US" smtClean="0"/>
              <a:t>‹#›</a:t>
            </a:fld>
            <a:endParaRPr lang="en-US"/>
          </a:p>
        </p:txBody>
      </p:sp>
    </p:spTree>
    <p:extLst>
      <p:ext uri="{BB962C8B-B14F-4D97-AF65-F5344CB8AC3E}">
        <p14:creationId xmlns:p14="http://schemas.microsoft.com/office/powerpoint/2010/main" val="1076766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DE3BDF-E747-B143-94B2-ADD9F130467A}" type="datetimeFigureOut">
              <a:rPr lang="en-US" smtClean="0"/>
              <a:t>8/6/26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ADF223-C4AC-6C4C-B76F-8EA731EB5BE4}" type="slidenum">
              <a:rPr lang="en-US" smtClean="0"/>
              <a:t>‹#›</a:t>
            </a:fld>
            <a:endParaRPr lang="en-US"/>
          </a:p>
        </p:txBody>
      </p:sp>
    </p:spTree>
    <p:extLst>
      <p:ext uri="{BB962C8B-B14F-4D97-AF65-F5344CB8AC3E}">
        <p14:creationId xmlns:p14="http://schemas.microsoft.com/office/powerpoint/2010/main" val="239580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D3DE3BDF-E747-B143-94B2-ADD9F130467A}" type="datetimeFigureOut">
              <a:rPr lang="en-US" smtClean="0"/>
              <a:t>8/6/26</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3FADF223-C4AC-6C4C-B76F-8EA731EB5BE4}"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4372864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D3DE3BDF-E747-B143-94B2-ADD9F130467A}" type="datetimeFigureOut">
              <a:rPr lang="en-US" smtClean="0"/>
              <a:t>8/6/26</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3FADF223-C4AC-6C4C-B76F-8EA731EB5BE4}"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98786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en-US"/>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D3DE3BDF-E747-B143-94B2-ADD9F130467A}" type="datetimeFigureOut">
              <a:rPr lang="en-US" smtClean="0"/>
              <a:t>8/6/26</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FADF223-C4AC-6C4C-B76F-8EA731EB5BE4}" type="slidenum">
              <a:rPr lang="en-US" smtClean="0"/>
              <a:t>‹#›</a:t>
            </a:fld>
            <a:endParaRPr lang="en-US"/>
          </a:p>
        </p:txBody>
      </p:sp>
    </p:spTree>
    <p:extLst>
      <p:ext uri="{BB962C8B-B14F-4D97-AF65-F5344CB8AC3E}">
        <p14:creationId xmlns:p14="http://schemas.microsoft.com/office/powerpoint/2010/main" val="1462256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forms.office.com/r/fcxkhsWNy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mailto:mashinto@kutztown.edu" TargetMode="External"/><Relationship Id="rId2" Type="http://schemas.openxmlformats.org/officeDocument/2006/relationships/hyperlink" Target="mailto:lynchbin@kutztown.edu"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vark-learn.com/the-vark-questionnaire/"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7E40-19B3-996C-D79E-A480E81A9C86}"/>
              </a:ext>
            </a:extLst>
          </p:cNvPr>
          <p:cNvSpPr>
            <a:spLocks noGrp="1"/>
          </p:cNvSpPr>
          <p:nvPr>
            <p:ph type="ctrTitle"/>
          </p:nvPr>
        </p:nvSpPr>
        <p:spPr>
          <a:xfrm>
            <a:off x="1561707" y="1451271"/>
            <a:ext cx="9068586" cy="2590800"/>
          </a:xfrm>
        </p:spPr>
        <p:txBody>
          <a:bodyPr/>
          <a:lstStyle/>
          <a:p>
            <a:r>
              <a:rPr lang="en-US" sz="4400" b="1"/>
              <a:t>Metacognition and Reflective Thinking Practices</a:t>
            </a:r>
            <a:endParaRPr lang="en-US" sz="1600"/>
          </a:p>
        </p:txBody>
      </p:sp>
      <p:sp>
        <p:nvSpPr>
          <p:cNvPr id="3" name="Subtitle 2">
            <a:extLst>
              <a:ext uri="{FF2B5EF4-FFF2-40B4-BE49-F238E27FC236}">
                <a16:creationId xmlns:a16="http://schemas.microsoft.com/office/drawing/2014/main" id="{BD5C4CFE-164D-6470-E979-ACD3912338C7}"/>
              </a:ext>
            </a:extLst>
          </p:cNvPr>
          <p:cNvSpPr>
            <a:spLocks noGrp="1"/>
          </p:cNvSpPr>
          <p:nvPr>
            <p:ph type="subTitle" idx="1"/>
          </p:nvPr>
        </p:nvSpPr>
        <p:spPr>
          <a:xfrm>
            <a:off x="1562100" y="3194465"/>
            <a:ext cx="9070848" cy="1944799"/>
          </a:xfrm>
        </p:spPr>
        <p:txBody>
          <a:bodyPr vert="horz" lIns="91440" tIns="45720" rIns="91440" bIns="45720" rtlCol="0" anchor="t">
            <a:normAutofit/>
          </a:bodyPr>
          <a:lstStyle/>
          <a:p>
            <a:endParaRPr lang="en-US"/>
          </a:p>
          <a:p>
            <a:r>
              <a:rPr lang="en-US" sz="2000"/>
              <a:t>New Faculty Orientation</a:t>
            </a:r>
          </a:p>
          <a:p>
            <a:endParaRPr lang="en-US"/>
          </a:p>
          <a:p>
            <a:endParaRPr lang="en-US"/>
          </a:p>
          <a:p>
            <a:r>
              <a:rPr lang="en-US"/>
              <a:t>Dr. Amy Lynch-Biniek, Department of English </a:t>
            </a:r>
          </a:p>
          <a:p>
            <a:r>
              <a:rPr lang="en-US"/>
              <a:t>Dr. Andrew Mashintonio, Department of Biology</a:t>
            </a:r>
          </a:p>
        </p:txBody>
      </p:sp>
    </p:spTree>
    <p:extLst>
      <p:ext uri="{BB962C8B-B14F-4D97-AF65-F5344CB8AC3E}">
        <p14:creationId xmlns:p14="http://schemas.microsoft.com/office/powerpoint/2010/main" val="3832482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CBB6D-E359-B7CE-54E8-AB5EA3B8188C}"/>
              </a:ext>
            </a:extLst>
          </p:cNvPr>
          <p:cNvSpPr>
            <a:spLocks noGrp="1"/>
          </p:cNvSpPr>
          <p:nvPr>
            <p:ph type="title"/>
          </p:nvPr>
        </p:nvSpPr>
        <p:spPr>
          <a:xfrm>
            <a:off x="1066800" y="281233"/>
            <a:ext cx="10058400" cy="1371600"/>
          </a:xfrm>
        </p:spPr>
        <p:txBody>
          <a:bodyPr/>
          <a:lstStyle/>
          <a:p>
            <a:r>
              <a:rPr lang="en-US"/>
              <a:t>Exam Wrappers</a:t>
            </a:r>
          </a:p>
        </p:txBody>
      </p:sp>
      <p:sp>
        <p:nvSpPr>
          <p:cNvPr id="3" name="Content Placeholder 2">
            <a:extLst>
              <a:ext uri="{FF2B5EF4-FFF2-40B4-BE49-F238E27FC236}">
                <a16:creationId xmlns:a16="http://schemas.microsoft.com/office/drawing/2014/main" id="{089F69B6-DB58-E5ED-B9FC-C465EE8581D3}"/>
              </a:ext>
            </a:extLst>
          </p:cNvPr>
          <p:cNvSpPr>
            <a:spLocks noGrp="1"/>
          </p:cNvSpPr>
          <p:nvPr>
            <p:ph idx="1"/>
          </p:nvPr>
        </p:nvSpPr>
        <p:spPr>
          <a:xfrm>
            <a:off x="1066800" y="1416245"/>
            <a:ext cx="10531875" cy="4568152"/>
          </a:xfrm>
        </p:spPr>
        <p:txBody>
          <a:bodyPr vert="horz" lIns="91440" tIns="45720" rIns="91440" bIns="45720" rtlCol="0" anchor="t">
            <a:noAutofit/>
          </a:bodyPr>
          <a:lstStyle/>
          <a:p>
            <a:pPr marL="0" indent="0">
              <a:buNone/>
            </a:pPr>
            <a:r>
              <a:rPr lang="en-US" sz="1600">
                <a:latin typeface="Calibri"/>
                <a:ea typeface="Calibri"/>
                <a:cs typeface="Calibri"/>
              </a:rPr>
              <a:t>For the following questions</a:t>
            </a:r>
            <a:r>
              <a:rPr lang="en-US" sz="1050">
                <a:latin typeface="Calibri"/>
                <a:ea typeface="Calibri"/>
                <a:cs typeface="Calibri"/>
              </a:rPr>
              <a:t> </a:t>
            </a:r>
            <a:r>
              <a:rPr lang="en-US" sz="1600">
                <a:latin typeface="Calibri"/>
                <a:ea typeface="Calibri"/>
                <a:cs typeface="Calibri"/>
              </a:rPr>
              <a:t>, indicate how much you agree with the statement.</a:t>
            </a:r>
            <a:endParaRPr lang="en-US" sz="1600"/>
          </a:p>
          <a:p>
            <a:endParaRPr lang="en-US" sz="1600">
              <a:latin typeface="Calibri"/>
              <a:ea typeface="Calibri"/>
              <a:cs typeface="Calibri"/>
            </a:endParaRPr>
          </a:p>
          <a:p>
            <a:pPr marL="0" indent="0">
              <a:buNone/>
            </a:pPr>
            <a:r>
              <a:rPr lang="en-US" sz="1600">
                <a:latin typeface="Calibri"/>
                <a:ea typeface="Calibri"/>
                <a:cs typeface="Calibri"/>
              </a:rPr>
              <a:t>1. Since the last exam, I have typically done the textbook reading before lectures on the material.</a:t>
            </a:r>
          </a:p>
          <a:p>
            <a:pPr marL="0" indent="0">
              <a:buNone/>
            </a:pPr>
            <a:r>
              <a:rPr lang="en-US" sz="1600">
                <a:latin typeface="Calibri"/>
                <a:ea typeface="Calibri"/>
                <a:cs typeface="Calibri"/>
              </a:rPr>
              <a:t>A. Strongly agree    B. Agree    C. Neither agree not disagree    D. Disagree    E. Strongly disagree</a:t>
            </a:r>
          </a:p>
          <a:p>
            <a:endParaRPr lang="en-US" sz="1600">
              <a:latin typeface="Calibri"/>
              <a:ea typeface="Calibri"/>
              <a:cs typeface="Calibri"/>
            </a:endParaRPr>
          </a:p>
          <a:p>
            <a:pPr marL="0" indent="0">
              <a:buNone/>
            </a:pPr>
            <a:r>
              <a:rPr lang="en-US" sz="1600">
                <a:latin typeface="Calibri"/>
                <a:ea typeface="Calibri"/>
                <a:cs typeface="Calibri"/>
              </a:rPr>
              <a:t>2. Since the last exam, I have attended lecture almost all the time.</a:t>
            </a:r>
          </a:p>
          <a:p>
            <a:pPr marL="0" indent="0">
              <a:buNone/>
            </a:pPr>
            <a:r>
              <a:rPr lang="en-US" sz="1600">
                <a:latin typeface="Calibri"/>
                <a:ea typeface="Calibri"/>
                <a:cs typeface="Calibri"/>
              </a:rPr>
              <a:t>A. Strongly agree    B. Agree    C. Neither agree not disagree    D. Disagree    E. Strongly disagree</a:t>
            </a:r>
          </a:p>
          <a:p>
            <a:endParaRPr lang="en-US" sz="1600">
              <a:latin typeface="Calibri"/>
              <a:ea typeface="Calibri"/>
              <a:cs typeface="Calibri"/>
            </a:endParaRPr>
          </a:p>
          <a:p>
            <a:pPr marL="0" indent="0">
              <a:buNone/>
            </a:pPr>
            <a:r>
              <a:rPr lang="en-US" sz="1600">
                <a:latin typeface="Calibri"/>
                <a:ea typeface="Calibri"/>
                <a:cs typeface="Calibri"/>
              </a:rPr>
              <a:t>3. Since the last exam, I have done the homework consistently, without looking up answers online or resorting to repeated rounds of guessing.</a:t>
            </a:r>
          </a:p>
          <a:p>
            <a:pPr marL="0" indent="0">
              <a:buNone/>
            </a:pPr>
            <a:r>
              <a:rPr lang="en-US" sz="1600">
                <a:latin typeface="Calibri"/>
                <a:ea typeface="Calibri"/>
                <a:cs typeface="Calibri"/>
              </a:rPr>
              <a:t>A. Strongly agree    B. Agree    C. Neither agree not disagree    D. Disagree    E. Strongly disagree</a:t>
            </a:r>
          </a:p>
          <a:p>
            <a:endParaRPr lang="en-US" sz="1600">
              <a:latin typeface="Calibri"/>
              <a:ea typeface="Calibri"/>
              <a:cs typeface="Calibri"/>
            </a:endParaRPr>
          </a:p>
          <a:p>
            <a:pPr marL="0" indent="0">
              <a:buNone/>
            </a:pPr>
            <a:r>
              <a:rPr lang="en-US" sz="1600">
                <a:latin typeface="Calibri"/>
                <a:ea typeface="Calibri"/>
                <a:cs typeface="Calibri"/>
              </a:rPr>
              <a:t>4. I know how I should effectively study/prepare for exams in this class.</a:t>
            </a:r>
          </a:p>
          <a:p>
            <a:pPr marL="0" indent="0">
              <a:buNone/>
            </a:pPr>
            <a:r>
              <a:rPr lang="en-US" sz="1600">
                <a:latin typeface="Calibri"/>
                <a:ea typeface="Calibri"/>
                <a:cs typeface="Calibri"/>
              </a:rPr>
              <a:t>A. Strongly agree    B. Agree    C. Neither agree not disagree    D. Disagree    E. Strongly disagree</a:t>
            </a:r>
          </a:p>
          <a:p>
            <a:pPr marL="0" indent="0">
              <a:buNone/>
            </a:pPr>
            <a:endParaRPr lang="en-US" sz="1600">
              <a:latin typeface="Calibri"/>
              <a:ea typeface="Calibri"/>
              <a:cs typeface="Calibri"/>
            </a:endParaRPr>
          </a:p>
          <a:p>
            <a:endParaRPr lang="en-US" sz="1600">
              <a:latin typeface="Calibri"/>
              <a:ea typeface="Calibri"/>
              <a:cs typeface="Calibri"/>
            </a:endParaRPr>
          </a:p>
        </p:txBody>
      </p:sp>
    </p:spTree>
    <p:extLst>
      <p:ext uri="{BB962C8B-B14F-4D97-AF65-F5344CB8AC3E}">
        <p14:creationId xmlns:p14="http://schemas.microsoft.com/office/powerpoint/2010/main" val="3097098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BB402-93D0-1BDC-C182-1AA09FC1B5D1}"/>
              </a:ext>
            </a:extLst>
          </p:cNvPr>
          <p:cNvSpPr>
            <a:spLocks noGrp="1"/>
          </p:cNvSpPr>
          <p:nvPr>
            <p:ph type="title"/>
          </p:nvPr>
        </p:nvSpPr>
        <p:spPr/>
        <p:txBody>
          <a:bodyPr>
            <a:normAutofit fontScale="90000"/>
          </a:bodyPr>
          <a:lstStyle/>
          <a:p>
            <a:r>
              <a:rPr lang="en-US" dirty="0"/>
              <a:t>Writing is a knowledge-making activity</a:t>
            </a:r>
          </a:p>
        </p:txBody>
      </p:sp>
      <p:sp>
        <p:nvSpPr>
          <p:cNvPr id="3" name="Content Placeholder 2">
            <a:extLst>
              <a:ext uri="{FF2B5EF4-FFF2-40B4-BE49-F238E27FC236}">
                <a16:creationId xmlns:a16="http://schemas.microsoft.com/office/drawing/2014/main" id="{04C2C709-0024-4F3A-3047-718B5E01D004}"/>
              </a:ext>
            </a:extLst>
          </p:cNvPr>
          <p:cNvSpPr>
            <a:spLocks noGrp="1"/>
          </p:cNvSpPr>
          <p:nvPr>
            <p:ph idx="1"/>
          </p:nvPr>
        </p:nvSpPr>
        <p:spPr/>
        <p:txBody>
          <a:bodyPr/>
          <a:lstStyle/>
          <a:p>
            <a:pPr marL="0" indent="0">
              <a:buNone/>
            </a:pPr>
            <a:endParaRPr lang="en-US" dirty="0"/>
          </a:p>
          <a:p>
            <a:pPr marL="0" indent="0" algn="ctr">
              <a:buNone/>
            </a:pPr>
            <a:r>
              <a:rPr lang="en-US" sz="2000" b="1" dirty="0"/>
              <a:t>“We don’t simply think first and then writer. We write to think.” </a:t>
            </a:r>
          </a:p>
          <a:p>
            <a:pPr marL="0" indent="0" algn="ctr">
              <a:buNone/>
            </a:pPr>
            <a:r>
              <a:rPr lang="en-US" sz="1400" dirty="0"/>
              <a:t>~Heidi Estrem, “Writing Is a Knowledge-Making Activity” in </a:t>
            </a:r>
            <a:r>
              <a:rPr lang="en-US" sz="1400" i="1" dirty="0"/>
              <a:t>Naming What We Know  </a:t>
            </a:r>
          </a:p>
          <a:p>
            <a:pPr marL="0" indent="0" algn="ctr">
              <a:buNone/>
            </a:pPr>
            <a:endParaRPr lang="en-US" sz="2000" dirty="0"/>
          </a:p>
          <a:p>
            <a:pPr marL="0" indent="0" algn="ctr">
              <a:buNone/>
            </a:pPr>
            <a:r>
              <a:rPr lang="en-US" sz="2000" dirty="0"/>
              <a:t>Writing can lead to new insights.</a:t>
            </a:r>
          </a:p>
          <a:p>
            <a:pPr marL="0" indent="0" algn="ctr">
              <a:buNone/>
            </a:pPr>
            <a:endParaRPr lang="en-US" sz="2000" b="1" dirty="0"/>
          </a:p>
          <a:p>
            <a:pPr marL="0" indent="0" algn="ctr">
              <a:buNone/>
            </a:pPr>
            <a:r>
              <a:rPr lang="en-US" sz="2000" dirty="0"/>
              <a:t>Reflections are dedicated thinking-time. </a:t>
            </a:r>
          </a:p>
          <a:p>
            <a:pPr marL="0" indent="0">
              <a:buNone/>
            </a:pPr>
            <a:endParaRPr lang="en-US" dirty="0"/>
          </a:p>
        </p:txBody>
      </p:sp>
    </p:spTree>
    <p:extLst>
      <p:ext uri="{BB962C8B-B14F-4D97-AF65-F5344CB8AC3E}">
        <p14:creationId xmlns:p14="http://schemas.microsoft.com/office/powerpoint/2010/main" val="2849538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2AB43-0123-1922-4DC6-2FDCAD57BAD8}"/>
              </a:ext>
            </a:extLst>
          </p:cNvPr>
          <p:cNvSpPr>
            <a:spLocks noGrp="1"/>
          </p:cNvSpPr>
          <p:nvPr>
            <p:ph type="title"/>
          </p:nvPr>
        </p:nvSpPr>
        <p:spPr/>
        <p:txBody>
          <a:bodyPr>
            <a:normAutofit/>
          </a:bodyPr>
          <a:lstStyle/>
          <a:p>
            <a:r>
              <a:rPr lang="en-US" sz="4000" dirty="0"/>
              <a:t>Reflections &amp; the Curse of Knowledge</a:t>
            </a:r>
          </a:p>
        </p:txBody>
      </p:sp>
      <p:sp>
        <p:nvSpPr>
          <p:cNvPr id="3" name="Content Placeholder 2">
            <a:extLst>
              <a:ext uri="{FF2B5EF4-FFF2-40B4-BE49-F238E27FC236}">
                <a16:creationId xmlns:a16="http://schemas.microsoft.com/office/drawing/2014/main" id="{F103EEA2-0B63-8BB0-8619-E178B6D264FE}"/>
              </a:ext>
            </a:extLst>
          </p:cNvPr>
          <p:cNvSpPr>
            <a:spLocks noGrp="1"/>
          </p:cNvSpPr>
          <p:nvPr>
            <p:ph idx="1"/>
          </p:nvPr>
        </p:nvSpPr>
        <p:spPr/>
        <p:txBody>
          <a:bodyPr/>
          <a:lstStyle/>
          <a:p>
            <a:pPr marL="0" indent="0">
              <a:buNone/>
            </a:pPr>
            <a:r>
              <a:rPr lang="en-US" dirty="0"/>
              <a:t>Choose a writing assignment that you’ve seen students struggle with. It might be a full-blown writing project or a short response in an exam. </a:t>
            </a:r>
          </a:p>
          <a:p>
            <a:pPr marL="0" indent="0">
              <a:buNone/>
            </a:pPr>
            <a:endParaRPr lang="en-US" dirty="0"/>
          </a:p>
          <a:p>
            <a:pPr marL="0" indent="0">
              <a:buNone/>
            </a:pPr>
            <a:r>
              <a:rPr lang="en-US" dirty="0"/>
              <a:t>Imagine you are completing that same assignment.  Focus not on the content, but on </a:t>
            </a:r>
            <a:r>
              <a:rPr lang="en-US" i="1" dirty="0"/>
              <a:t>how you construct </a:t>
            </a:r>
            <a:r>
              <a:rPr lang="en-US" dirty="0"/>
              <a:t>the piece of writing.  Take some notes: </a:t>
            </a:r>
          </a:p>
          <a:p>
            <a:pPr marL="0" indent="0">
              <a:buNone/>
            </a:pPr>
            <a:endParaRPr lang="en-US" dirty="0"/>
          </a:p>
          <a:p>
            <a:r>
              <a:rPr lang="en-US" dirty="0"/>
              <a:t>What are the key moves you need to make? </a:t>
            </a:r>
          </a:p>
          <a:p>
            <a:r>
              <a:rPr lang="en-US" dirty="0"/>
              <a:t>How do you organize it? Do you </a:t>
            </a:r>
            <a:r>
              <a:rPr lang="en-US" i="1" dirty="0"/>
              <a:t>re</a:t>
            </a:r>
            <a:r>
              <a:rPr lang="en-US" dirty="0"/>
              <a:t>organize? What does that look like? </a:t>
            </a:r>
          </a:p>
          <a:p>
            <a:r>
              <a:rPr lang="en-US" dirty="0"/>
              <a:t>What are the steps in your revision and editing processes? </a:t>
            </a:r>
          </a:p>
          <a:p>
            <a:pPr marL="0" indent="0">
              <a:buNone/>
            </a:pPr>
            <a:endParaRPr lang="en-US" dirty="0"/>
          </a:p>
        </p:txBody>
      </p:sp>
    </p:spTree>
    <p:extLst>
      <p:ext uri="{BB962C8B-B14F-4D97-AF65-F5344CB8AC3E}">
        <p14:creationId xmlns:p14="http://schemas.microsoft.com/office/powerpoint/2010/main" val="1928708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FA3F4-6CD7-D3CC-2DE2-125F011EA183}"/>
              </a:ext>
            </a:extLst>
          </p:cNvPr>
          <p:cNvSpPr>
            <a:spLocks noGrp="1"/>
          </p:cNvSpPr>
          <p:nvPr>
            <p:ph type="title"/>
          </p:nvPr>
        </p:nvSpPr>
        <p:spPr/>
        <p:txBody>
          <a:bodyPr/>
          <a:lstStyle/>
          <a:p>
            <a:r>
              <a:rPr lang="en-US" dirty="0"/>
              <a:t>Writing and Metacognition </a:t>
            </a:r>
          </a:p>
        </p:txBody>
      </p:sp>
      <p:sp>
        <p:nvSpPr>
          <p:cNvPr id="3" name="Content Placeholder 2">
            <a:extLst>
              <a:ext uri="{FF2B5EF4-FFF2-40B4-BE49-F238E27FC236}">
                <a16:creationId xmlns:a16="http://schemas.microsoft.com/office/drawing/2014/main" id="{E6C6D949-979B-FEA3-6CE7-4C51D17F195A}"/>
              </a:ext>
            </a:extLst>
          </p:cNvPr>
          <p:cNvSpPr>
            <a:spLocks noGrp="1"/>
          </p:cNvSpPr>
          <p:nvPr>
            <p:ph idx="1"/>
          </p:nvPr>
        </p:nvSpPr>
        <p:spPr>
          <a:xfrm>
            <a:off x="850900" y="2103120"/>
            <a:ext cx="10528300" cy="3931920"/>
          </a:xfrm>
        </p:spPr>
        <p:txBody>
          <a:bodyPr>
            <a:normAutofit fontScale="85000" lnSpcReduction="20000"/>
          </a:bodyPr>
          <a:lstStyle/>
          <a:p>
            <a:pPr marL="0" indent="0">
              <a:lnSpc>
                <a:spcPct val="150000"/>
              </a:lnSpc>
              <a:buNone/>
            </a:pPr>
            <a:r>
              <a:rPr lang="en-US" sz="1900" dirty="0"/>
              <a:t>Students don’t often reflect on how or why they created, processed, or wrote something as they did. </a:t>
            </a:r>
          </a:p>
          <a:p>
            <a:pPr marL="0" indent="0">
              <a:lnSpc>
                <a:spcPct val="150000"/>
              </a:lnSpc>
              <a:buNone/>
            </a:pPr>
            <a:r>
              <a:rPr lang="en-US" sz="1900" dirty="0"/>
              <a:t>They may be using writing and thinking moves that have become second nature, </a:t>
            </a:r>
            <a:r>
              <a:rPr lang="en-US" sz="1900" i="1" dirty="0"/>
              <a:t>even if they aren’t useful or applicable to the current situation</a:t>
            </a:r>
            <a:r>
              <a:rPr lang="en-US" sz="1900" dirty="0"/>
              <a:t>. </a:t>
            </a:r>
          </a:p>
          <a:p>
            <a:pPr marL="0" indent="0">
              <a:lnSpc>
                <a:spcPct val="150000"/>
              </a:lnSpc>
              <a:buNone/>
            </a:pPr>
            <a:endParaRPr lang="en-US" sz="1900" dirty="0"/>
          </a:p>
          <a:p>
            <a:pPr marL="0" indent="0">
              <a:lnSpc>
                <a:spcPct val="150000"/>
              </a:lnSpc>
              <a:buNone/>
            </a:pPr>
            <a:r>
              <a:rPr lang="en-US" sz="1900" b="1" dirty="0"/>
              <a:t>Reflection after an initial draft: </a:t>
            </a:r>
          </a:p>
          <a:p>
            <a:pPr>
              <a:lnSpc>
                <a:spcPct val="150000"/>
              </a:lnSpc>
            </a:pPr>
            <a:r>
              <a:rPr lang="en-US" sz="1900" dirty="0"/>
              <a:t>What sections or moves did you include in the introduction of your report? </a:t>
            </a:r>
          </a:p>
          <a:p>
            <a:pPr>
              <a:lnSpc>
                <a:spcPct val="150000"/>
              </a:lnSpc>
            </a:pPr>
            <a:r>
              <a:rPr lang="en-US" sz="1900" dirty="0"/>
              <a:t>Why did you choose to include them? What function do they serve? </a:t>
            </a:r>
          </a:p>
          <a:p>
            <a:pPr>
              <a:lnSpc>
                <a:spcPct val="150000"/>
              </a:lnSpc>
            </a:pPr>
            <a:r>
              <a:rPr lang="en-US" sz="1900" dirty="0"/>
              <a:t>Compare the moves you made to the sample intro provided by the prof. How do they differ? </a:t>
            </a:r>
          </a:p>
          <a:p>
            <a:pPr>
              <a:lnSpc>
                <a:spcPct val="150000"/>
              </a:lnSpc>
            </a:pPr>
            <a:r>
              <a:rPr lang="en-US" sz="1900" dirty="0"/>
              <a:t>What changes, if any, will you make to this section in your next draft?</a:t>
            </a:r>
          </a:p>
          <a:p>
            <a:pPr marL="0" indent="0">
              <a:lnSpc>
                <a:spcPct val="150000"/>
              </a:lnSpc>
              <a:buNone/>
            </a:pPr>
            <a:endParaRPr lang="en-US" dirty="0"/>
          </a:p>
          <a:p>
            <a:pPr marL="0" indent="0">
              <a:buNone/>
            </a:pPr>
            <a:endParaRPr lang="en-US" dirty="0"/>
          </a:p>
        </p:txBody>
      </p:sp>
    </p:spTree>
    <p:extLst>
      <p:ext uri="{BB962C8B-B14F-4D97-AF65-F5344CB8AC3E}">
        <p14:creationId xmlns:p14="http://schemas.microsoft.com/office/powerpoint/2010/main" val="2564391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8B767-B1DC-53FA-3C64-957AE11B4152}"/>
              </a:ext>
            </a:extLst>
          </p:cNvPr>
          <p:cNvSpPr>
            <a:spLocks noGrp="1"/>
          </p:cNvSpPr>
          <p:nvPr>
            <p:ph type="title"/>
          </p:nvPr>
        </p:nvSpPr>
        <p:spPr/>
        <p:txBody>
          <a:bodyPr>
            <a:normAutofit fontScale="90000"/>
          </a:bodyPr>
          <a:lstStyle/>
          <a:p>
            <a:r>
              <a:rPr lang="en-US" dirty="0"/>
              <a:t>Reflection encourages better work.</a:t>
            </a:r>
          </a:p>
        </p:txBody>
      </p:sp>
      <p:sp>
        <p:nvSpPr>
          <p:cNvPr id="3" name="Content Placeholder 2">
            <a:extLst>
              <a:ext uri="{FF2B5EF4-FFF2-40B4-BE49-F238E27FC236}">
                <a16:creationId xmlns:a16="http://schemas.microsoft.com/office/drawing/2014/main" id="{03BFEF3A-6A49-41AF-3B22-2F070767EA5C}"/>
              </a:ext>
            </a:extLst>
          </p:cNvPr>
          <p:cNvSpPr>
            <a:spLocks noGrp="1"/>
          </p:cNvSpPr>
          <p:nvPr>
            <p:ph idx="1"/>
          </p:nvPr>
        </p:nvSpPr>
        <p:spPr/>
        <p:txBody>
          <a:bodyPr>
            <a:normAutofit lnSpcReduction="10000"/>
          </a:bodyPr>
          <a:lstStyle/>
          <a:p>
            <a:pPr marL="0" indent="0">
              <a:buNone/>
            </a:pPr>
            <a:r>
              <a:rPr lang="en-US" sz="2800" dirty="0"/>
              <a:t>After guided reflection: </a:t>
            </a:r>
          </a:p>
          <a:p>
            <a:pPr marL="0" indent="0">
              <a:buNone/>
            </a:pPr>
            <a:endParaRPr lang="en-US" sz="2800" dirty="0"/>
          </a:p>
          <a:p>
            <a:pPr lvl="1"/>
            <a:r>
              <a:rPr lang="en-US" sz="2800" dirty="0"/>
              <a:t>Writers can adjust and adapt as they understand where, how, and why things went wrong, or store new tools and moves into their long-term memories for use in future situations.</a:t>
            </a:r>
          </a:p>
          <a:p>
            <a:pPr lvl="1"/>
            <a:endParaRPr lang="en-US" sz="2800" dirty="0"/>
          </a:p>
          <a:p>
            <a:pPr lvl="1"/>
            <a:r>
              <a:rPr lang="en-US" sz="2800" dirty="0"/>
              <a:t>Writers who reflect often make “deeper choices” and are more likely to revise. </a:t>
            </a:r>
          </a:p>
          <a:p>
            <a:pPr marL="0" indent="0">
              <a:buNone/>
            </a:pPr>
            <a:endParaRPr lang="en-US" dirty="0"/>
          </a:p>
        </p:txBody>
      </p:sp>
    </p:spTree>
    <p:extLst>
      <p:ext uri="{BB962C8B-B14F-4D97-AF65-F5344CB8AC3E}">
        <p14:creationId xmlns:p14="http://schemas.microsoft.com/office/powerpoint/2010/main" val="2070203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A51677-8A1B-14BA-24C7-C8E50621A05A}"/>
              </a:ext>
            </a:extLst>
          </p:cNvPr>
          <p:cNvSpPr txBox="1"/>
          <p:nvPr/>
        </p:nvSpPr>
        <p:spPr>
          <a:xfrm>
            <a:off x="533400" y="444500"/>
            <a:ext cx="10426700" cy="5632311"/>
          </a:xfrm>
          <a:prstGeom prst="rect">
            <a:avLst/>
          </a:prstGeom>
          <a:noFill/>
        </p:spPr>
        <p:txBody>
          <a:bodyPr wrap="square" rtlCol="0">
            <a:spAutoFit/>
          </a:bodyPr>
          <a:lstStyle/>
          <a:p>
            <a:pPr algn="ctr"/>
            <a:r>
              <a:rPr lang="en-US" sz="2000" b="1" dirty="0">
                <a:solidFill>
                  <a:schemeClr val="accent2">
                    <a:lumMod val="75000"/>
                  </a:schemeClr>
                </a:solidFill>
              </a:rPr>
              <a:t>Examples from COMP 200: Research &amp; Composition</a:t>
            </a:r>
          </a:p>
          <a:p>
            <a:endParaRPr lang="en-US" dirty="0"/>
          </a:p>
          <a:p>
            <a:endParaRPr lang="en-US" dirty="0"/>
          </a:p>
          <a:p>
            <a:pPr marL="342900" indent="-342900">
              <a:buFont typeface="+mj-lt"/>
              <a:buAutoNum type="arabicPeriod"/>
            </a:pPr>
            <a:r>
              <a:rPr lang="en-US" dirty="0"/>
              <a:t>I asked you to locate six sources of specific types and from specific platforms. What have you learned or practiced regarding </a:t>
            </a:r>
            <a:r>
              <a:rPr lang="en-US" i="1" dirty="0"/>
              <a:t>the tools for </a:t>
            </a:r>
            <a:r>
              <a:rPr lang="en-US" b="1" i="1" dirty="0"/>
              <a:t>locating</a:t>
            </a:r>
            <a:r>
              <a:rPr lang="en-US" i="1" dirty="0"/>
              <a:t> research</a:t>
            </a:r>
            <a:r>
              <a:rPr lang="en-US" dirty="0"/>
              <a:t>, including elements such as: keywords, library databases, filters, googling, using local resources, and working with a librarian?  Use at least one specific example from your own work to explain. </a:t>
            </a:r>
          </a:p>
          <a:p>
            <a:pPr marL="342900" indent="-342900">
              <a:buFont typeface="+mj-lt"/>
              <a:buAutoNum type="arabicPeriod"/>
            </a:pPr>
            <a:endParaRPr lang="en-US" dirty="0"/>
          </a:p>
          <a:p>
            <a:pPr marL="342900" lvl="0" indent="-342900">
              <a:buFont typeface="+mj-lt"/>
              <a:buAutoNum type="arabicPeriod"/>
            </a:pPr>
            <a:r>
              <a:rPr lang="en-US" dirty="0"/>
              <a:t>What have you learned or practiced regarding the process of </a:t>
            </a:r>
            <a:r>
              <a:rPr lang="en-US" b="1" i="1" dirty="0"/>
              <a:t>assessing</a:t>
            </a:r>
            <a:r>
              <a:rPr lang="en-US" i="1" dirty="0"/>
              <a:t> the ethos or credibility of sources and locating a diversity of perspectives?</a:t>
            </a:r>
            <a:r>
              <a:rPr lang="en-US" dirty="0"/>
              <a:t>  Please reference specific concerns or approaches we have reviewed in class and describe at least one specific example from your own work as you explain your practice.  </a:t>
            </a:r>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r>
              <a:rPr lang="en-US" dirty="0"/>
              <a:t>What have you learned or practiced </a:t>
            </a:r>
            <a:r>
              <a:rPr lang="en-US" b="1" dirty="0"/>
              <a:t>regarding </a:t>
            </a:r>
            <a:r>
              <a:rPr lang="en-US" b="1" i="1" dirty="0"/>
              <a:t>interacting with research</a:t>
            </a:r>
            <a:r>
              <a:rPr lang="en-US" b="1" dirty="0"/>
              <a:t> </a:t>
            </a:r>
            <a:r>
              <a:rPr lang="en-US" dirty="0"/>
              <a:t>in more sophisticated ways? Think about the writing tools we worked with, like </a:t>
            </a:r>
            <a:r>
              <a:rPr lang="en-US" i="1" dirty="0"/>
              <a:t>synthesizing</a:t>
            </a:r>
            <a:r>
              <a:rPr lang="en-US" dirty="0"/>
              <a:t>, </a:t>
            </a:r>
            <a:r>
              <a:rPr lang="en-US" i="1" dirty="0"/>
              <a:t>forwarding</a:t>
            </a:r>
            <a:r>
              <a:rPr lang="en-US" dirty="0"/>
              <a:t>, and </a:t>
            </a:r>
            <a:r>
              <a:rPr lang="en-US" i="1" dirty="0"/>
              <a:t>countering; </a:t>
            </a:r>
            <a:r>
              <a:rPr lang="en-US" dirty="0"/>
              <a:t>balancing your voice with research; and attributing sources. Where do you think you improved or excelled? What do you still need to practice? Point to examples in your writing.</a:t>
            </a:r>
          </a:p>
          <a:p>
            <a:endParaRPr lang="en-US" dirty="0"/>
          </a:p>
        </p:txBody>
      </p:sp>
    </p:spTree>
    <p:extLst>
      <p:ext uri="{BB962C8B-B14F-4D97-AF65-F5344CB8AC3E}">
        <p14:creationId xmlns:p14="http://schemas.microsoft.com/office/powerpoint/2010/main" val="248117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967F423-D21C-4F37-A0B7-750026A17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en-US"/>
          </a:p>
        </p:txBody>
      </p:sp>
      <p:pic>
        <p:nvPicPr>
          <p:cNvPr id="8" name="Content Placeholder 7" descr="A screenshot of a questionnaire&#10;&#10;AI-generated content may be incorrect.">
            <a:extLst>
              <a:ext uri="{FF2B5EF4-FFF2-40B4-BE49-F238E27FC236}">
                <a16:creationId xmlns:a16="http://schemas.microsoft.com/office/drawing/2014/main" id="{3ED064C6-F373-5894-2184-5FE735010731}"/>
              </a:ext>
            </a:extLst>
          </p:cNvPr>
          <p:cNvPicPr>
            <a:picLocks noGrp="1" noChangeAspect="1"/>
          </p:cNvPicPr>
          <p:nvPr>
            <p:ph sz="half" idx="1"/>
          </p:nvPr>
        </p:nvPicPr>
        <p:blipFill>
          <a:blip r:embed="rId3"/>
          <a:srcRect r="7592" b="-2"/>
          <a:stretch>
            <a:fillRect/>
          </a:stretch>
        </p:blipFill>
        <p:spPr>
          <a:xfrm>
            <a:off x="190846" y="237744"/>
            <a:ext cx="4040033" cy="6382512"/>
          </a:xfrm>
          <a:prstGeom prst="rect">
            <a:avLst/>
          </a:prstGeom>
        </p:spPr>
      </p:pic>
      <p:sp>
        <p:nvSpPr>
          <p:cNvPr id="15" name="Rectangle 14">
            <a:extLst>
              <a:ext uri="{FF2B5EF4-FFF2-40B4-BE49-F238E27FC236}">
                <a16:creationId xmlns:a16="http://schemas.microsoft.com/office/drawing/2014/main" id="{BE7270DF-375F-4ECC-989A-D033E481AE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9465"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E2DFE9B6-BA7D-F079-B025-C483F7A24221}"/>
              </a:ext>
            </a:extLst>
          </p:cNvPr>
          <p:cNvSpPr>
            <a:spLocks noGrp="1"/>
          </p:cNvSpPr>
          <p:nvPr>
            <p:ph type="title"/>
          </p:nvPr>
        </p:nvSpPr>
        <p:spPr>
          <a:xfrm>
            <a:off x="4965192" y="642593"/>
            <a:ext cx="6280826" cy="1746504"/>
          </a:xfrm>
        </p:spPr>
        <p:txBody>
          <a:bodyPr vert="horz" lIns="91440" tIns="45720" rIns="91440" bIns="45720" rtlCol="0" anchor="ctr">
            <a:normAutofit/>
          </a:bodyPr>
          <a:lstStyle/>
          <a:p>
            <a:r>
              <a:rPr lang="en-US" dirty="0"/>
              <a:t>Reflection on Reading Habits</a:t>
            </a:r>
          </a:p>
        </p:txBody>
      </p:sp>
      <p:sp>
        <p:nvSpPr>
          <p:cNvPr id="6" name="Content Placeholder 5">
            <a:extLst>
              <a:ext uri="{FF2B5EF4-FFF2-40B4-BE49-F238E27FC236}">
                <a16:creationId xmlns:a16="http://schemas.microsoft.com/office/drawing/2014/main" id="{FA591920-1291-50EC-ED75-AA21F5B2CCD1}"/>
              </a:ext>
            </a:extLst>
          </p:cNvPr>
          <p:cNvSpPr>
            <a:spLocks noGrp="1"/>
          </p:cNvSpPr>
          <p:nvPr>
            <p:ph sz="half" idx="2"/>
          </p:nvPr>
        </p:nvSpPr>
        <p:spPr>
          <a:xfrm>
            <a:off x="4965192" y="2386584"/>
            <a:ext cx="6280826" cy="3648456"/>
          </a:xfrm>
        </p:spPr>
        <p:txBody>
          <a:bodyPr vert="horz" lIns="91440" tIns="45720" rIns="91440" bIns="45720" rtlCol="0">
            <a:normAutofit/>
          </a:bodyPr>
          <a:lstStyle/>
          <a:p>
            <a:pPr marL="0"/>
            <a:r>
              <a:rPr lang="en-US" dirty="0"/>
              <a:t>ENGL 248: Living Literacy</a:t>
            </a:r>
          </a:p>
          <a:p>
            <a:pPr marL="0"/>
            <a:endParaRPr lang="en-US" dirty="0"/>
          </a:p>
          <a:p>
            <a:pPr marL="0"/>
            <a:r>
              <a:rPr lang="en-US" dirty="0"/>
              <a:t>Survey of student approaches to their own reading of a chapter about reading strategies.</a:t>
            </a:r>
          </a:p>
          <a:p>
            <a:pPr marL="0"/>
            <a:endParaRPr lang="en-US" dirty="0"/>
          </a:p>
          <a:p>
            <a:pPr marL="0"/>
            <a:r>
              <a:rPr lang="en-US" dirty="0">
                <a:hlinkClick r:id="rId4"/>
              </a:rPr>
              <a:t>https://forms.office.com/r/fcxkhsWNy9</a:t>
            </a:r>
            <a:r>
              <a:rPr lang="en-US" dirty="0"/>
              <a:t> </a:t>
            </a:r>
          </a:p>
          <a:p>
            <a:pPr marL="0"/>
            <a:endParaRPr lang="en-US" dirty="0"/>
          </a:p>
          <a:p>
            <a:pPr marL="0"/>
            <a:endParaRPr lang="en-US" dirty="0"/>
          </a:p>
        </p:txBody>
      </p:sp>
    </p:spTree>
    <p:extLst>
      <p:ext uri="{BB962C8B-B14F-4D97-AF65-F5344CB8AC3E}">
        <p14:creationId xmlns:p14="http://schemas.microsoft.com/office/powerpoint/2010/main" val="3095953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2C1B1B-FB10-0FD0-046A-1884FDE66B41}"/>
              </a:ext>
            </a:extLst>
          </p:cNvPr>
          <p:cNvSpPr>
            <a:spLocks noGrp="1"/>
          </p:cNvSpPr>
          <p:nvPr>
            <p:ph type="title"/>
          </p:nvPr>
        </p:nvSpPr>
        <p:spPr>
          <a:xfrm>
            <a:off x="1066800" y="642594"/>
            <a:ext cx="10058400" cy="1371600"/>
          </a:xfrm>
        </p:spPr>
        <p:txBody>
          <a:bodyPr>
            <a:normAutofit/>
          </a:bodyPr>
          <a:lstStyle/>
          <a:p>
            <a:r>
              <a:rPr lang="en-US" dirty="0"/>
              <a:t>Assigning Written Reflections</a:t>
            </a:r>
          </a:p>
        </p:txBody>
      </p:sp>
      <p:sp>
        <p:nvSpPr>
          <p:cNvPr id="4" name="Content Placeholder 3">
            <a:extLst>
              <a:ext uri="{FF2B5EF4-FFF2-40B4-BE49-F238E27FC236}">
                <a16:creationId xmlns:a16="http://schemas.microsoft.com/office/drawing/2014/main" id="{C6A1B545-BCC9-A77E-FB71-A49AC8AFDC99}"/>
              </a:ext>
            </a:extLst>
          </p:cNvPr>
          <p:cNvSpPr>
            <a:spLocks noGrp="1"/>
          </p:cNvSpPr>
          <p:nvPr>
            <p:ph idx="1"/>
          </p:nvPr>
        </p:nvSpPr>
        <p:spPr>
          <a:xfrm>
            <a:off x="1066800" y="2103120"/>
            <a:ext cx="6485467" cy="3931920"/>
          </a:xfrm>
        </p:spPr>
        <p:txBody>
          <a:bodyPr>
            <a:normAutofit/>
          </a:bodyPr>
          <a:lstStyle/>
          <a:p>
            <a:pPr>
              <a:spcAft>
                <a:spcPts val="600"/>
              </a:spcAft>
            </a:pPr>
            <a:r>
              <a:rPr lang="en-US" dirty="0"/>
              <a:t>We need to teach and guide reflection—students don’t inherently know how best to reflect. </a:t>
            </a:r>
          </a:p>
          <a:p>
            <a:pPr lvl="0">
              <a:spcAft>
                <a:spcPts val="600"/>
              </a:spcAft>
            </a:pPr>
            <a:r>
              <a:rPr lang="en-US" dirty="0"/>
              <a:t>Ask students to reflect in the </a:t>
            </a:r>
            <a:r>
              <a:rPr lang="en-US" i="1" dirty="0"/>
              <a:t>early stages </a:t>
            </a:r>
            <a:r>
              <a:rPr lang="en-US" dirty="0"/>
              <a:t>of a project as well as at the end. </a:t>
            </a:r>
          </a:p>
          <a:p>
            <a:r>
              <a:rPr lang="en-US" dirty="0"/>
              <a:t>Identify the critical learning moments you want students to focus on</a:t>
            </a:r>
          </a:p>
          <a:p>
            <a:pPr lvl="1"/>
            <a:r>
              <a:rPr lang="en-US" dirty="0"/>
              <a:t>Example: study habits, taking notes during class, exam performance, writing moves, genre conventions, processes</a:t>
            </a:r>
          </a:p>
          <a:p>
            <a:pPr lvl="1">
              <a:buClr>
                <a:srgbClr val="262626"/>
              </a:buClr>
            </a:pPr>
            <a:r>
              <a:rPr lang="en-US" dirty="0"/>
              <a:t>Review your SLOs if stuck</a:t>
            </a:r>
          </a:p>
          <a:p>
            <a:pPr>
              <a:buClr>
                <a:srgbClr val="262626"/>
              </a:buClr>
            </a:pPr>
            <a:r>
              <a:rPr lang="en-US" dirty="0">
                <a:ea typeface="+mn-lt"/>
                <a:cs typeface="+mn-lt"/>
              </a:rPr>
              <a:t>Identify areas that will help your students address their learning behaviors</a:t>
            </a:r>
          </a:p>
          <a:p>
            <a:pPr lvl="0">
              <a:spcAft>
                <a:spcPts val="600"/>
              </a:spcAft>
            </a:pPr>
            <a:endParaRPr lang="en-US" dirty="0"/>
          </a:p>
          <a:p>
            <a:endParaRPr lang="en-US" dirty="0"/>
          </a:p>
        </p:txBody>
      </p:sp>
      <p:pic>
        <p:nvPicPr>
          <p:cNvPr id="5" name="Picture 4" descr="A person looking at a mirror with a reflection of a person&amp;#39;s face&#10;&#10;Description automatically generated">
            <a:extLst>
              <a:ext uri="{FF2B5EF4-FFF2-40B4-BE49-F238E27FC236}">
                <a16:creationId xmlns:a16="http://schemas.microsoft.com/office/drawing/2014/main" id="{E3615FE3-4166-C67F-44E1-E74F01F8AC75}"/>
              </a:ext>
            </a:extLst>
          </p:cNvPr>
          <p:cNvPicPr>
            <a:picLocks noChangeAspect="1"/>
          </p:cNvPicPr>
          <p:nvPr/>
        </p:nvPicPr>
        <p:blipFill>
          <a:blip r:embed="rId3"/>
          <a:srcRect l="27870" r="30568" b="1"/>
          <a:stretch>
            <a:fillRect/>
          </a:stretch>
        </p:blipFill>
        <p:spPr>
          <a:xfrm>
            <a:off x="8020571" y="2161488"/>
            <a:ext cx="3019646" cy="3632643"/>
          </a:xfrm>
          <a:prstGeom prst="rect">
            <a:avLst/>
          </a:prstGeom>
        </p:spPr>
      </p:pic>
    </p:spTree>
    <p:extLst>
      <p:ext uri="{BB962C8B-B14F-4D97-AF65-F5344CB8AC3E}">
        <p14:creationId xmlns:p14="http://schemas.microsoft.com/office/powerpoint/2010/main" val="2156305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D75BF-7B1F-0127-6DEE-C6818DEFC614}"/>
              </a:ext>
            </a:extLst>
          </p:cNvPr>
          <p:cNvSpPr>
            <a:spLocks noGrp="1"/>
          </p:cNvSpPr>
          <p:nvPr>
            <p:ph type="title"/>
          </p:nvPr>
        </p:nvSpPr>
        <p:spPr/>
        <p:txBody>
          <a:bodyPr/>
          <a:lstStyle/>
          <a:p>
            <a:r>
              <a:rPr lang="en-US"/>
              <a:t>Assessing Reflections</a:t>
            </a:r>
          </a:p>
        </p:txBody>
      </p:sp>
      <p:sp>
        <p:nvSpPr>
          <p:cNvPr id="3" name="Content Placeholder 2">
            <a:extLst>
              <a:ext uri="{FF2B5EF4-FFF2-40B4-BE49-F238E27FC236}">
                <a16:creationId xmlns:a16="http://schemas.microsoft.com/office/drawing/2014/main" id="{6E5D522C-6455-489C-42CF-F3667EA30422}"/>
              </a:ext>
            </a:extLst>
          </p:cNvPr>
          <p:cNvSpPr>
            <a:spLocks noGrp="1"/>
          </p:cNvSpPr>
          <p:nvPr>
            <p:ph sz="half" idx="1"/>
          </p:nvPr>
        </p:nvSpPr>
        <p:spPr/>
        <p:txBody>
          <a:bodyPr vert="horz" lIns="91440" tIns="45720" rIns="91440" bIns="45720" rtlCol="0" anchor="t">
            <a:normAutofit/>
          </a:bodyPr>
          <a:lstStyle/>
          <a:p>
            <a:r>
              <a:rPr lang="en-US" dirty="0"/>
              <a:t>Focus on the big picture</a:t>
            </a:r>
          </a:p>
          <a:p>
            <a:pPr>
              <a:buClr>
                <a:srgbClr val="262626"/>
              </a:buClr>
            </a:pPr>
            <a:r>
              <a:rPr lang="en-US" dirty="0"/>
              <a:t>Acknowledge process limitations</a:t>
            </a:r>
          </a:p>
          <a:p>
            <a:pPr>
              <a:buClr>
                <a:srgbClr val="262626"/>
              </a:buClr>
            </a:pPr>
            <a:r>
              <a:rPr lang="en-US" dirty="0"/>
              <a:t>Provide feedback with the goal of making the student open up on the next reflection</a:t>
            </a:r>
          </a:p>
          <a:p>
            <a:pPr>
              <a:buClr>
                <a:srgbClr val="262626"/>
              </a:buClr>
            </a:pPr>
            <a:r>
              <a:rPr lang="en-US" dirty="0"/>
              <a:t>Remember that thinking is messy and so reflections may be messy, too. </a:t>
            </a:r>
          </a:p>
        </p:txBody>
      </p:sp>
      <p:pic>
        <p:nvPicPr>
          <p:cNvPr id="4" name="Picture 3" descr="A silhouette of a head with a square box in the middle&#10;&#10;Description automatically generated">
            <a:extLst>
              <a:ext uri="{FF2B5EF4-FFF2-40B4-BE49-F238E27FC236}">
                <a16:creationId xmlns:a16="http://schemas.microsoft.com/office/drawing/2014/main" id="{1E70755B-46F2-A247-692C-C85961B9E0EC}"/>
              </a:ext>
            </a:extLst>
          </p:cNvPr>
          <p:cNvPicPr>
            <a:picLocks noChangeAspect="1"/>
          </p:cNvPicPr>
          <p:nvPr/>
        </p:nvPicPr>
        <p:blipFill>
          <a:blip r:embed="rId3"/>
          <a:stretch>
            <a:fillRect/>
          </a:stretch>
        </p:blipFill>
        <p:spPr>
          <a:xfrm>
            <a:off x="6169843" y="2186972"/>
            <a:ext cx="5099901" cy="3568137"/>
          </a:xfrm>
          <a:prstGeom prst="rect">
            <a:avLst/>
          </a:prstGeom>
        </p:spPr>
      </p:pic>
    </p:spTree>
    <p:extLst>
      <p:ext uri="{BB962C8B-B14F-4D97-AF65-F5344CB8AC3E}">
        <p14:creationId xmlns:p14="http://schemas.microsoft.com/office/powerpoint/2010/main" val="2058089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F0048-5C35-5E91-6F91-D11F8CCE730F}"/>
              </a:ext>
            </a:extLst>
          </p:cNvPr>
          <p:cNvSpPr>
            <a:spLocks noGrp="1"/>
          </p:cNvSpPr>
          <p:nvPr>
            <p:ph type="title"/>
          </p:nvPr>
        </p:nvSpPr>
        <p:spPr>
          <a:xfrm>
            <a:off x="6579450" y="727627"/>
            <a:ext cx="4957553" cy="1645920"/>
          </a:xfrm>
        </p:spPr>
        <p:txBody>
          <a:bodyPr>
            <a:normAutofit/>
          </a:bodyPr>
          <a:lstStyle/>
          <a:p>
            <a:r>
              <a:rPr lang="en-US"/>
              <a:t>Muddiest Point</a:t>
            </a:r>
          </a:p>
        </p:txBody>
      </p:sp>
      <p:sp>
        <p:nvSpPr>
          <p:cNvPr id="15" name="Rectangle 14">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7" name="Rectangle 16">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pic>
        <p:nvPicPr>
          <p:cNvPr id="5" name="Picture 4" descr="A black and white logo&#10;&#10;Description automatically generated">
            <a:extLst>
              <a:ext uri="{FF2B5EF4-FFF2-40B4-BE49-F238E27FC236}">
                <a16:creationId xmlns:a16="http://schemas.microsoft.com/office/drawing/2014/main" id="{D624C89F-B6F2-7F48-0DAA-DDCB13FF79D6}"/>
              </a:ext>
            </a:extLst>
          </p:cNvPr>
          <p:cNvPicPr>
            <a:picLocks noChangeAspect="1"/>
          </p:cNvPicPr>
          <p:nvPr/>
        </p:nvPicPr>
        <p:blipFill>
          <a:blip r:embed="rId3"/>
          <a:stretch>
            <a:fillRect/>
          </a:stretch>
        </p:blipFill>
        <p:spPr>
          <a:xfrm>
            <a:off x="1204017" y="1459944"/>
            <a:ext cx="4414438" cy="3950921"/>
          </a:xfrm>
          <a:prstGeom prst="rect">
            <a:avLst/>
          </a:prstGeom>
        </p:spPr>
      </p:pic>
      <p:sp>
        <p:nvSpPr>
          <p:cNvPr id="3" name="Content Placeholder 2">
            <a:extLst>
              <a:ext uri="{FF2B5EF4-FFF2-40B4-BE49-F238E27FC236}">
                <a16:creationId xmlns:a16="http://schemas.microsoft.com/office/drawing/2014/main" id="{89D091B1-119C-CEE5-CECC-50745F97C020}"/>
              </a:ext>
            </a:extLst>
          </p:cNvPr>
          <p:cNvSpPr>
            <a:spLocks noGrp="1"/>
          </p:cNvSpPr>
          <p:nvPr>
            <p:ph idx="1"/>
          </p:nvPr>
        </p:nvSpPr>
        <p:spPr>
          <a:xfrm>
            <a:off x="6579450" y="2250161"/>
            <a:ext cx="4957554" cy="3496120"/>
          </a:xfrm>
        </p:spPr>
        <p:txBody>
          <a:bodyPr vert="horz" lIns="91440" tIns="45720" rIns="91440" bIns="45720" rtlCol="0" anchor="t">
            <a:noAutofit/>
          </a:bodyPr>
          <a:lstStyle/>
          <a:p>
            <a:r>
              <a:rPr lang="en-US" sz="2400"/>
              <a:t>Consider what we covered during today's lecture (or anything from orientation).</a:t>
            </a:r>
          </a:p>
          <a:p>
            <a:pPr lvl="1">
              <a:buClr>
                <a:srgbClr val="262626"/>
              </a:buClr>
            </a:pPr>
            <a:r>
              <a:rPr lang="en-US" sz="2000"/>
              <a:t>List one thing you knew before class, one thing you learned during class, and one thing you still are unsure of.</a:t>
            </a:r>
          </a:p>
          <a:p>
            <a:pPr lvl="1">
              <a:buClr>
                <a:srgbClr val="262626"/>
              </a:buClr>
            </a:pPr>
            <a:r>
              <a:rPr lang="en-US" sz="2000"/>
              <a:t>Discuss this list with your neighbors. Specifically, see if a neighbor can answer any questions you still have about the material!</a:t>
            </a:r>
          </a:p>
          <a:p>
            <a:pPr lvl="1">
              <a:buClr>
                <a:srgbClr val="262626"/>
              </a:buClr>
            </a:pPr>
            <a:endParaRPr lang="en-US" sz="2000"/>
          </a:p>
          <a:p>
            <a:pPr lvl="1">
              <a:buClr>
                <a:srgbClr val="262626"/>
              </a:buClr>
            </a:pPr>
            <a:endParaRPr lang="en-US" sz="2000"/>
          </a:p>
        </p:txBody>
      </p:sp>
    </p:spTree>
    <p:extLst>
      <p:ext uri="{BB962C8B-B14F-4D97-AF65-F5344CB8AC3E}">
        <p14:creationId xmlns:p14="http://schemas.microsoft.com/office/powerpoint/2010/main" val="172255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3436F3-6566-CD30-A66C-59846ADA54B9}"/>
              </a:ext>
            </a:extLst>
          </p:cNvPr>
          <p:cNvSpPr>
            <a:spLocks noGrp="1"/>
          </p:cNvSpPr>
          <p:nvPr>
            <p:ph sz="half" idx="4294967295"/>
          </p:nvPr>
        </p:nvSpPr>
        <p:spPr>
          <a:xfrm>
            <a:off x="571500" y="687388"/>
            <a:ext cx="11036300" cy="4913312"/>
          </a:xfrm>
        </p:spPr>
        <p:txBody>
          <a:bodyPr vert="horz" lIns="91440" tIns="45720" rIns="91440" bIns="45720" rtlCol="0" anchor="t">
            <a:noAutofit/>
          </a:bodyPr>
          <a:lstStyle/>
          <a:p>
            <a:pPr marL="274320" lvl="1" indent="0" algn="ctr">
              <a:buClr>
                <a:srgbClr val="262626"/>
              </a:buClr>
              <a:buNone/>
            </a:pPr>
            <a:r>
              <a:rPr lang="en-US" sz="2400" b="1" dirty="0">
                <a:solidFill>
                  <a:schemeClr val="accent2">
                    <a:lumMod val="75000"/>
                  </a:schemeClr>
                </a:solidFill>
              </a:rPr>
              <a:t>Reflection is a tool for learning.</a:t>
            </a:r>
          </a:p>
          <a:p>
            <a:pPr marL="274320" lvl="1" indent="0" algn="ctr">
              <a:buClr>
                <a:srgbClr val="262626"/>
              </a:buClr>
              <a:buNone/>
            </a:pPr>
            <a:endParaRPr lang="en-US" sz="2400" b="1" dirty="0">
              <a:solidFill>
                <a:schemeClr val="accent2">
                  <a:lumMod val="75000"/>
                </a:schemeClr>
              </a:solidFill>
            </a:endParaRPr>
          </a:p>
          <a:p>
            <a:pPr marL="274320" lvl="1" indent="0" algn="ctr">
              <a:buClr>
                <a:srgbClr val="262626"/>
              </a:buClr>
              <a:buNone/>
            </a:pPr>
            <a:r>
              <a:rPr lang="en-US" sz="2400" b="1" dirty="0">
                <a:solidFill>
                  <a:schemeClr val="accent2">
                    <a:lumMod val="75000"/>
                  </a:schemeClr>
                </a:solidFill>
              </a:rPr>
              <a:t>Reflection is a tool for improving teaching. </a:t>
            </a:r>
          </a:p>
          <a:p>
            <a:pPr marL="274320" lvl="1" indent="0" algn="ctr">
              <a:buClr>
                <a:srgbClr val="262626"/>
              </a:buClr>
              <a:buNone/>
            </a:pPr>
            <a:endParaRPr lang="en-US" sz="2400" dirty="0">
              <a:solidFill>
                <a:schemeClr val="tx1">
                  <a:lumMod val="75000"/>
                  <a:lumOff val="25000"/>
                </a:schemeClr>
              </a:solidFill>
            </a:endParaRPr>
          </a:p>
          <a:p>
            <a:pPr marL="274320" lvl="1" indent="0" algn="ctr">
              <a:lnSpc>
                <a:spcPct val="150000"/>
              </a:lnSpc>
              <a:buClr>
                <a:srgbClr val="262626"/>
              </a:buClr>
              <a:buNone/>
            </a:pPr>
            <a:endParaRPr lang="en-US" sz="2000" dirty="0"/>
          </a:p>
          <a:p>
            <a:pPr marL="274320" lvl="1" indent="0" algn="ctr">
              <a:lnSpc>
                <a:spcPct val="150000"/>
              </a:lnSpc>
              <a:buClr>
                <a:srgbClr val="262626"/>
              </a:buClr>
              <a:buNone/>
            </a:pPr>
            <a:r>
              <a:rPr lang="en-US" sz="2000" dirty="0"/>
              <a:t>Reflection helps students “to assess which skill and knowledge sets apply in…</a:t>
            </a:r>
          </a:p>
          <a:p>
            <a:pPr marL="274320" lvl="1" indent="0" algn="ctr">
              <a:lnSpc>
                <a:spcPct val="150000"/>
              </a:lnSpc>
              <a:buClr>
                <a:srgbClr val="262626"/>
              </a:buClr>
              <a:buNone/>
            </a:pPr>
            <a:r>
              <a:rPr lang="en-US" sz="2000" dirty="0"/>
              <a:t>novel situations and which do not….it is metacognition that endows writers </a:t>
            </a:r>
          </a:p>
          <a:p>
            <a:pPr marL="274320" lvl="1" indent="0" algn="ctr">
              <a:lnSpc>
                <a:spcPct val="150000"/>
              </a:lnSpc>
              <a:buClr>
                <a:srgbClr val="262626"/>
              </a:buClr>
              <a:buNone/>
            </a:pPr>
            <a:r>
              <a:rPr lang="en-US" sz="2000" dirty="0"/>
              <a:t>with a certain control over their work.” </a:t>
            </a:r>
          </a:p>
          <a:p>
            <a:pPr marL="274320" lvl="1" indent="0" algn="ctr">
              <a:lnSpc>
                <a:spcPct val="150000"/>
              </a:lnSpc>
              <a:buClr>
                <a:srgbClr val="262626"/>
              </a:buClr>
              <a:buNone/>
            </a:pPr>
            <a:r>
              <a:rPr lang="en-US" sz="2000" dirty="0"/>
              <a:t>~ Howard Tinberg, “Metacognition Is Not Cognition,” in </a:t>
            </a:r>
            <a:r>
              <a:rPr lang="en-US" sz="2000" i="1" dirty="0"/>
              <a:t>Naming What We Know</a:t>
            </a:r>
          </a:p>
          <a:p>
            <a:pPr marL="274320" lvl="1" indent="0">
              <a:buClr>
                <a:srgbClr val="262626"/>
              </a:buClr>
              <a:buNone/>
            </a:pPr>
            <a:endParaRPr lang="en-US" sz="2400" dirty="0">
              <a:solidFill>
                <a:schemeClr val="tx1">
                  <a:lumMod val="75000"/>
                  <a:lumOff val="25000"/>
                </a:schemeClr>
              </a:solidFill>
            </a:endParaRPr>
          </a:p>
        </p:txBody>
      </p:sp>
    </p:spTree>
    <p:extLst>
      <p:ext uri="{BB962C8B-B14F-4D97-AF65-F5344CB8AC3E}">
        <p14:creationId xmlns:p14="http://schemas.microsoft.com/office/powerpoint/2010/main" val="2787493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1DBAF-1170-8863-8355-1BB6F62CC1F1}"/>
              </a:ext>
            </a:extLst>
          </p:cNvPr>
          <p:cNvSpPr>
            <a:spLocks noGrp="1"/>
          </p:cNvSpPr>
          <p:nvPr>
            <p:ph type="ctrTitle"/>
          </p:nvPr>
        </p:nvSpPr>
        <p:spPr/>
        <p:txBody>
          <a:bodyPr/>
          <a:lstStyle/>
          <a:p>
            <a:r>
              <a:rPr lang="en-US"/>
              <a:t>Thank you!</a:t>
            </a:r>
          </a:p>
        </p:txBody>
      </p:sp>
      <p:sp>
        <p:nvSpPr>
          <p:cNvPr id="3" name="Subtitle 2">
            <a:extLst>
              <a:ext uri="{FF2B5EF4-FFF2-40B4-BE49-F238E27FC236}">
                <a16:creationId xmlns:a16="http://schemas.microsoft.com/office/drawing/2014/main" id="{BA5156BD-D4D5-8A19-B4CF-AE6488088B84}"/>
              </a:ext>
            </a:extLst>
          </p:cNvPr>
          <p:cNvSpPr>
            <a:spLocks noGrp="1"/>
          </p:cNvSpPr>
          <p:nvPr>
            <p:ph type="subTitle" idx="1"/>
          </p:nvPr>
        </p:nvSpPr>
        <p:spPr>
          <a:xfrm>
            <a:off x="1562100" y="4682062"/>
            <a:ext cx="9070848" cy="634754"/>
          </a:xfrm>
        </p:spPr>
        <p:txBody>
          <a:bodyPr vert="horz" lIns="91440" tIns="45720" rIns="91440" bIns="45720" rtlCol="0" anchor="t">
            <a:normAutofit/>
          </a:bodyPr>
          <a:lstStyle/>
          <a:p>
            <a:r>
              <a:rPr lang="en-US">
                <a:hlinkClick r:id="rId2"/>
              </a:rPr>
              <a:t>lynchbin@kutztown.edu</a:t>
            </a:r>
            <a:endParaRPr lang="en-US"/>
          </a:p>
          <a:p>
            <a:r>
              <a:rPr lang="en-US">
                <a:hlinkClick r:id="rId3"/>
              </a:rPr>
              <a:t>mashinto@kutztown.edu</a:t>
            </a:r>
            <a:r>
              <a:rPr lang="en-US"/>
              <a:t> </a:t>
            </a:r>
          </a:p>
        </p:txBody>
      </p:sp>
    </p:spTree>
    <p:extLst>
      <p:ext uri="{BB962C8B-B14F-4D97-AF65-F5344CB8AC3E}">
        <p14:creationId xmlns:p14="http://schemas.microsoft.com/office/powerpoint/2010/main" val="1982221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2F73EB-B46F-4F77-B3DC-7C374906F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ADDB10B3-CF45-4294-8994-0E8AD1FC6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2" name="Rectangle 11">
            <a:extLst>
              <a:ext uri="{FF2B5EF4-FFF2-40B4-BE49-F238E27FC236}">
                <a16:creationId xmlns:a16="http://schemas.microsoft.com/office/drawing/2014/main" id="{5145417F-1D1B-48A7-B4DA-BAD73B02C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4" name="Rectangle 13">
            <a:extLst>
              <a:ext uri="{FF2B5EF4-FFF2-40B4-BE49-F238E27FC236}">
                <a16:creationId xmlns:a16="http://schemas.microsoft.com/office/drawing/2014/main" id="{13CF9D9F-1672-4D0C-934E-CD9EE1BE5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6" name="Group 15">
            <a:extLst>
              <a:ext uri="{FF2B5EF4-FFF2-40B4-BE49-F238E27FC236}">
                <a16:creationId xmlns:a16="http://schemas.microsoft.com/office/drawing/2014/main" id="{1558C702-CA14-4264-B8FC-A5120F75DE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17" name="Straight Connector 16">
              <a:extLst>
                <a:ext uri="{FF2B5EF4-FFF2-40B4-BE49-F238E27FC236}">
                  <a16:creationId xmlns:a16="http://schemas.microsoft.com/office/drawing/2014/main" id="{6621A72C-7343-4A22-8700-696C5860A2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B44A4DC-7861-4DCC-9931-5A075855D6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6C316F-BFB5-424F-A951-E962A3B74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B66F8A2C-B8CF-4B20-9A73-2ADCF63027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Rectangle 22">
            <a:extLst>
              <a:ext uri="{FF2B5EF4-FFF2-40B4-BE49-F238E27FC236}">
                <a16:creationId xmlns:a16="http://schemas.microsoft.com/office/drawing/2014/main" id="{180C23B1-7427-4DF4-BFF1-60CD7E93BC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B5DD78E9-DE0D-47AF-A0DB-F475221E3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27" name="Rectangle 26">
            <a:extLst>
              <a:ext uri="{FF2B5EF4-FFF2-40B4-BE49-F238E27FC236}">
                <a16:creationId xmlns:a16="http://schemas.microsoft.com/office/drawing/2014/main" id="{A118D329-2010-4A15-B57C-429FFAE35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5D90F635-DE8B-EFAA-AFA5-95F59981E1EA}"/>
              </a:ext>
            </a:extLst>
          </p:cNvPr>
          <p:cNvSpPr>
            <a:spLocks noGrp="1"/>
          </p:cNvSpPr>
          <p:nvPr>
            <p:ph type="title"/>
          </p:nvPr>
        </p:nvSpPr>
        <p:spPr>
          <a:xfrm>
            <a:off x="1263520" y="1272800"/>
            <a:ext cx="6544620" cy="4312402"/>
          </a:xfrm>
        </p:spPr>
        <p:txBody>
          <a:bodyPr vert="horz" lIns="91440" tIns="45720" rIns="91440" bIns="45720" rtlCol="0" anchor="ctr">
            <a:normAutofit/>
          </a:bodyPr>
          <a:lstStyle/>
          <a:p>
            <a:pPr>
              <a:lnSpc>
                <a:spcPct val="83000"/>
              </a:lnSpc>
            </a:pPr>
            <a:r>
              <a:rPr lang="en-US" sz="5300" cap="all" spc="-100">
                <a:solidFill>
                  <a:schemeClr val="tx1"/>
                </a:solidFill>
              </a:rPr>
              <a:t>Introductions...</a:t>
            </a:r>
            <a:br>
              <a:rPr lang="en-US" sz="5300" cap="all" spc="-100">
                <a:solidFill>
                  <a:schemeClr val="tx1"/>
                </a:solidFill>
              </a:rPr>
            </a:br>
            <a:r>
              <a:rPr lang="en-US" sz="4000" cap="all" spc="-100">
                <a:solidFill>
                  <a:schemeClr val="tx1"/>
                </a:solidFill>
              </a:rPr>
              <a:t>a bit about our stories...</a:t>
            </a:r>
            <a:endParaRPr lang="en-US" sz="4000">
              <a:solidFill>
                <a:schemeClr val="tx1"/>
              </a:solidFill>
            </a:endParaRPr>
          </a:p>
        </p:txBody>
      </p:sp>
      <p:cxnSp>
        <p:nvCxnSpPr>
          <p:cNvPr id="29" name="Straight Connector 28">
            <a:extLst>
              <a:ext uri="{FF2B5EF4-FFF2-40B4-BE49-F238E27FC236}">
                <a16:creationId xmlns:a16="http://schemas.microsoft.com/office/drawing/2014/main" id="{994262BC-EE98-4BD6-82DB-4955E8DCC2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2" y="2057401"/>
            <a:ext cx="0" cy="27432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248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4AA31-73BD-783A-7C35-0E89DD9A7B79}"/>
              </a:ext>
            </a:extLst>
          </p:cNvPr>
          <p:cNvSpPr>
            <a:spLocks noGrp="1"/>
          </p:cNvSpPr>
          <p:nvPr>
            <p:ph type="title"/>
          </p:nvPr>
        </p:nvSpPr>
        <p:spPr/>
        <p:txBody>
          <a:bodyPr/>
          <a:lstStyle/>
          <a:p>
            <a:r>
              <a:rPr lang="en-US" sz="4400">
                <a:ea typeface="+mj-lt"/>
                <a:cs typeface="+mj-lt"/>
              </a:rPr>
              <a:t>Theories of Intelligence</a:t>
            </a:r>
            <a:endParaRPr lang="en-US"/>
          </a:p>
        </p:txBody>
      </p:sp>
      <p:sp>
        <p:nvSpPr>
          <p:cNvPr id="10" name="Content Placeholder 9">
            <a:extLst>
              <a:ext uri="{FF2B5EF4-FFF2-40B4-BE49-F238E27FC236}">
                <a16:creationId xmlns:a16="http://schemas.microsoft.com/office/drawing/2014/main" id="{0CE19265-CC76-6F74-1366-10E8AEAA4756}"/>
              </a:ext>
            </a:extLst>
          </p:cNvPr>
          <p:cNvSpPr>
            <a:spLocks noGrp="1"/>
          </p:cNvSpPr>
          <p:nvPr>
            <p:ph idx="1"/>
          </p:nvPr>
        </p:nvSpPr>
        <p:spPr/>
        <p:txBody>
          <a:bodyPr/>
          <a:lstStyle/>
          <a:p>
            <a:endParaRPr lang="en-US"/>
          </a:p>
        </p:txBody>
      </p:sp>
      <p:pic>
        <p:nvPicPr>
          <p:cNvPr id="1028" name="Picture 4">
            <a:extLst>
              <a:ext uri="{FF2B5EF4-FFF2-40B4-BE49-F238E27FC236}">
                <a16:creationId xmlns:a16="http://schemas.microsoft.com/office/drawing/2014/main" id="{5BF31AB0-CC4F-A556-DE03-7AD466E97E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6049" y="2203449"/>
            <a:ext cx="3973513" cy="397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415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CF4C-F8B3-FF6C-A1DA-FEBC6608463D}"/>
              </a:ext>
            </a:extLst>
          </p:cNvPr>
          <p:cNvSpPr>
            <a:spLocks noGrp="1"/>
          </p:cNvSpPr>
          <p:nvPr>
            <p:ph type="title"/>
          </p:nvPr>
        </p:nvSpPr>
        <p:spPr/>
        <p:txBody>
          <a:bodyPr/>
          <a:lstStyle/>
          <a:p>
            <a:r>
              <a:rPr lang="en-US" sz="4400">
                <a:ea typeface="+mj-lt"/>
                <a:cs typeface="+mj-lt"/>
              </a:rPr>
              <a:t>Theories of Intelligence</a:t>
            </a:r>
            <a:endParaRPr lang="en-US"/>
          </a:p>
        </p:txBody>
      </p:sp>
      <p:pic>
        <p:nvPicPr>
          <p:cNvPr id="5" name="Picture 4" descr="A white text on a white background&#10;&#10;Description automatically generated">
            <a:extLst>
              <a:ext uri="{FF2B5EF4-FFF2-40B4-BE49-F238E27FC236}">
                <a16:creationId xmlns:a16="http://schemas.microsoft.com/office/drawing/2014/main" id="{1CA1D9EB-9124-15EA-FFAD-2449708E64D0}"/>
              </a:ext>
            </a:extLst>
          </p:cNvPr>
          <p:cNvPicPr>
            <a:picLocks noChangeAspect="1"/>
          </p:cNvPicPr>
          <p:nvPr/>
        </p:nvPicPr>
        <p:blipFill>
          <a:blip r:embed="rId3"/>
          <a:stretch>
            <a:fillRect/>
          </a:stretch>
        </p:blipFill>
        <p:spPr>
          <a:xfrm>
            <a:off x="1562457" y="2459954"/>
            <a:ext cx="9052844" cy="4053175"/>
          </a:xfrm>
          <a:prstGeom prst="rect">
            <a:avLst/>
          </a:prstGeom>
        </p:spPr>
      </p:pic>
      <p:pic>
        <p:nvPicPr>
          <p:cNvPr id="8" name="Content Placeholder 7" descr="A close-up of a logo&#10;&#10;Description automatically generated">
            <a:extLst>
              <a:ext uri="{FF2B5EF4-FFF2-40B4-BE49-F238E27FC236}">
                <a16:creationId xmlns:a16="http://schemas.microsoft.com/office/drawing/2014/main" id="{422A24D4-9CD9-371A-8659-B2D8FEFF058A}"/>
              </a:ext>
            </a:extLst>
          </p:cNvPr>
          <p:cNvPicPr>
            <a:picLocks noGrp="1" noChangeAspect="1"/>
          </p:cNvPicPr>
          <p:nvPr>
            <p:ph idx="1"/>
          </p:nvPr>
        </p:nvPicPr>
        <p:blipFill>
          <a:blip r:embed="rId4"/>
          <a:stretch>
            <a:fillRect/>
          </a:stretch>
        </p:blipFill>
        <p:spPr>
          <a:xfrm>
            <a:off x="342366" y="1898359"/>
            <a:ext cx="1772185" cy="438863"/>
          </a:xfrm>
        </p:spPr>
      </p:pic>
      <p:pic>
        <p:nvPicPr>
          <p:cNvPr id="9" name="Picture 8" descr="A close up of a logo&#10;&#10;Description automatically generated">
            <a:extLst>
              <a:ext uri="{FF2B5EF4-FFF2-40B4-BE49-F238E27FC236}">
                <a16:creationId xmlns:a16="http://schemas.microsoft.com/office/drawing/2014/main" id="{9E8BF3B6-BF7F-91BA-343E-5E8ACD7002B5}"/>
              </a:ext>
            </a:extLst>
          </p:cNvPr>
          <p:cNvPicPr>
            <a:picLocks noChangeAspect="1"/>
          </p:cNvPicPr>
          <p:nvPr/>
        </p:nvPicPr>
        <p:blipFill>
          <a:blip r:embed="rId5"/>
          <a:stretch>
            <a:fillRect/>
          </a:stretch>
        </p:blipFill>
        <p:spPr>
          <a:xfrm>
            <a:off x="2300154" y="1901706"/>
            <a:ext cx="1168103" cy="433877"/>
          </a:xfrm>
          <a:prstGeom prst="rect">
            <a:avLst/>
          </a:prstGeom>
        </p:spPr>
      </p:pic>
      <p:pic>
        <p:nvPicPr>
          <p:cNvPr id="10" name="Picture 9" descr="A close up of a word&#10;&#10;Description automatically generated">
            <a:extLst>
              <a:ext uri="{FF2B5EF4-FFF2-40B4-BE49-F238E27FC236}">
                <a16:creationId xmlns:a16="http://schemas.microsoft.com/office/drawing/2014/main" id="{266F294A-8272-5FCA-D6DB-70C9E55DAB70}"/>
              </a:ext>
            </a:extLst>
          </p:cNvPr>
          <p:cNvPicPr>
            <a:picLocks noChangeAspect="1"/>
          </p:cNvPicPr>
          <p:nvPr/>
        </p:nvPicPr>
        <p:blipFill>
          <a:blip r:embed="rId6"/>
          <a:stretch>
            <a:fillRect/>
          </a:stretch>
        </p:blipFill>
        <p:spPr>
          <a:xfrm>
            <a:off x="3713147" y="1897372"/>
            <a:ext cx="2159239" cy="428305"/>
          </a:xfrm>
          <a:prstGeom prst="rect">
            <a:avLst/>
          </a:prstGeom>
        </p:spPr>
      </p:pic>
      <p:pic>
        <p:nvPicPr>
          <p:cNvPr id="11" name="Picture 10" descr="A close up of a sign&#10;&#10;Description automatically generated">
            <a:extLst>
              <a:ext uri="{FF2B5EF4-FFF2-40B4-BE49-F238E27FC236}">
                <a16:creationId xmlns:a16="http://schemas.microsoft.com/office/drawing/2014/main" id="{46F042C5-F086-D0FD-341F-CC24B072B291}"/>
              </a:ext>
            </a:extLst>
          </p:cNvPr>
          <p:cNvPicPr>
            <a:picLocks noChangeAspect="1"/>
          </p:cNvPicPr>
          <p:nvPr/>
        </p:nvPicPr>
        <p:blipFill>
          <a:blip r:embed="rId7"/>
          <a:stretch>
            <a:fillRect/>
          </a:stretch>
        </p:blipFill>
        <p:spPr>
          <a:xfrm>
            <a:off x="6006269" y="1902001"/>
            <a:ext cx="2159238" cy="433288"/>
          </a:xfrm>
          <a:prstGeom prst="rect">
            <a:avLst/>
          </a:prstGeom>
        </p:spPr>
      </p:pic>
      <p:pic>
        <p:nvPicPr>
          <p:cNvPr id="12" name="Picture 11" descr="A close up of a sign&#10;&#10;Description automatically generated">
            <a:extLst>
              <a:ext uri="{FF2B5EF4-FFF2-40B4-BE49-F238E27FC236}">
                <a16:creationId xmlns:a16="http://schemas.microsoft.com/office/drawing/2014/main" id="{4BD12DA6-8B52-04F3-C3BF-CEE5EE338AF1}"/>
              </a:ext>
            </a:extLst>
          </p:cNvPr>
          <p:cNvPicPr>
            <a:picLocks noChangeAspect="1"/>
          </p:cNvPicPr>
          <p:nvPr/>
        </p:nvPicPr>
        <p:blipFill>
          <a:blip r:embed="rId8"/>
          <a:stretch>
            <a:fillRect/>
          </a:stretch>
        </p:blipFill>
        <p:spPr>
          <a:xfrm>
            <a:off x="8362416" y="1899214"/>
            <a:ext cx="1207094" cy="438863"/>
          </a:xfrm>
          <a:prstGeom prst="rect">
            <a:avLst/>
          </a:prstGeom>
        </p:spPr>
      </p:pic>
      <p:pic>
        <p:nvPicPr>
          <p:cNvPr id="13" name="Picture 12" descr="A close up of a logo&#10;&#10;Description automatically generated">
            <a:extLst>
              <a:ext uri="{FF2B5EF4-FFF2-40B4-BE49-F238E27FC236}">
                <a16:creationId xmlns:a16="http://schemas.microsoft.com/office/drawing/2014/main" id="{1E9B6077-44FA-4276-9185-5C69DB0C11A3}"/>
              </a:ext>
            </a:extLst>
          </p:cNvPr>
          <p:cNvPicPr>
            <a:picLocks noChangeAspect="1"/>
          </p:cNvPicPr>
          <p:nvPr/>
        </p:nvPicPr>
        <p:blipFill>
          <a:blip r:embed="rId9"/>
          <a:stretch>
            <a:fillRect/>
          </a:stretch>
        </p:blipFill>
        <p:spPr>
          <a:xfrm>
            <a:off x="9716568" y="1890922"/>
            <a:ext cx="2144995" cy="448326"/>
          </a:xfrm>
          <a:prstGeom prst="rect">
            <a:avLst/>
          </a:prstGeom>
        </p:spPr>
      </p:pic>
    </p:spTree>
    <p:extLst>
      <p:ext uri="{BB962C8B-B14F-4D97-AF65-F5344CB8AC3E}">
        <p14:creationId xmlns:p14="http://schemas.microsoft.com/office/powerpoint/2010/main" val="489344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1D12C-093E-CB7A-01E1-BDB028F4D179}"/>
              </a:ext>
            </a:extLst>
          </p:cNvPr>
          <p:cNvSpPr>
            <a:spLocks noGrp="1"/>
          </p:cNvSpPr>
          <p:nvPr>
            <p:ph type="title"/>
          </p:nvPr>
        </p:nvSpPr>
        <p:spPr/>
        <p:txBody>
          <a:bodyPr/>
          <a:lstStyle/>
          <a:p>
            <a:r>
              <a:rPr lang="en-US" sz="4400">
                <a:ea typeface="+mj-lt"/>
                <a:cs typeface="+mj-lt"/>
              </a:rPr>
              <a:t>You Can Grow Your Brain</a:t>
            </a:r>
            <a:endParaRPr lang="en-US"/>
          </a:p>
        </p:txBody>
      </p:sp>
      <p:pic>
        <p:nvPicPr>
          <p:cNvPr id="4" name="Content Placeholder 3" descr="A diagram of a brain&#10;&#10;Description automatically generated">
            <a:extLst>
              <a:ext uri="{FF2B5EF4-FFF2-40B4-BE49-F238E27FC236}">
                <a16:creationId xmlns:a16="http://schemas.microsoft.com/office/drawing/2014/main" id="{C48B19BA-337A-3EC2-3A85-D0646DEEA46D}"/>
              </a:ext>
            </a:extLst>
          </p:cNvPr>
          <p:cNvPicPr>
            <a:picLocks noGrp="1" noChangeAspect="1"/>
          </p:cNvPicPr>
          <p:nvPr>
            <p:ph idx="1"/>
          </p:nvPr>
        </p:nvPicPr>
        <p:blipFill>
          <a:blip r:embed="rId3"/>
          <a:stretch>
            <a:fillRect/>
          </a:stretch>
        </p:blipFill>
        <p:spPr>
          <a:xfrm>
            <a:off x="1066800" y="2103120"/>
            <a:ext cx="10058400" cy="3931920"/>
          </a:xfrm>
        </p:spPr>
      </p:pic>
    </p:spTree>
    <p:extLst>
      <p:ext uri="{BB962C8B-B14F-4D97-AF65-F5344CB8AC3E}">
        <p14:creationId xmlns:p14="http://schemas.microsoft.com/office/powerpoint/2010/main" val="2419273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75C92-6BBF-0793-6572-A25760BDB873}"/>
              </a:ext>
            </a:extLst>
          </p:cNvPr>
          <p:cNvSpPr>
            <a:spLocks noGrp="1"/>
          </p:cNvSpPr>
          <p:nvPr>
            <p:ph type="title"/>
          </p:nvPr>
        </p:nvSpPr>
        <p:spPr>
          <a:xfrm>
            <a:off x="1387642" y="273626"/>
            <a:ext cx="10058400" cy="1371600"/>
          </a:xfrm>
        </p:spPr>
        <p:txBody>
          <a:bodyPr/>
          <a:lstStyle/>
          <a:p>
            <a:r>
              <a:rPr lang="en-US" sz="4200">
                <a:ea typeface="+mj-lt"/>
                <a:cs typeface="+mj-lt"/>
              </a:rPr>
              <a:t>Mindware and the Metacurriculum</a:t>
            </a:r>
            <a:endParaRPr lang="en-US"/>
          </a:p>
        </p:txBody>
      </p:sp>
      <p:pic>
        <p:nvPicPr>
          <p:cNvPr id="4" name="Content Placeholder 3" descr="A diagram of intelligence&#10;&#10;Description automatically generated">
            <a:extLst>
              <a:ext uri="{FF2B5EF4-FFF2-40B4-BE49-F238E27FC236}">
                <a16:creationId xmlns:a16="http://schemas.microsoft.com/office/drawing/2014/main" id="{7B192744-474D-894A-B7F7-369A0C671E19}"/>
              </a:ext>
            </a:extLst>
          </p:cNvPr>
          <p:cNvPicPr>
            <a:picLocks noGrp="1" noChangeAspect="1"/>
          </p:cNvPicPr>
          <p:nvPr>
            <p:ph idx="1"/>
          </p:nvPr>
        </p:nvPicPr>
        <p:blipFill>
          <a:blip r:embed="rId3"/>
          <a:stretch>
            <a:fillRect/>
          </a:stretch>
        </p:blipFill>
        <p:spPr>
          <a:xfrm>
            <a:off x="3256451" y="1647491"/>
            <a:ext cx="5679097" cy="4686063"/>
          </a:xfrm>
        </p:spPr>
      </p:pic>
    </p:spTree>
    <p:extLst>
      <p:ext uri="{BB962C8B-B14F-4D97-AF65-F5344CB8AC3E}">
        <p14:creationId xmlns:p14="http://schemas.microsoft.com/office/powerpoint/2010/main" val="3633023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6017E-D2A5-C40F-CA75-9B278767D851}"/>
              </a:ext>
            </a:extLst>
          </p:cNvPr>
          <p:cNvSpPr>
            <a:spLocks noGrp="1"/>
          </p:cNvSpPr>
          <p:nvPr>
            <p:ph type="title"/>
          </p:nvPr>
        </p:nvSpPr>
        <p:spPr/>
        <p:txBody>
          <a:bodyPr/>
          <a:lstStyle/>
          <a:p>
            <a:r>
              <a:rPr lang="en-US" sz="4400">
                <a:ea typeface="+mj-lt"/>
                <a:cs typeface="+mj-lt"/>
              </a:rPr>
              <a:t>Theories of Intelligence</a:t>
            </a:r>
            <a:endParaRPr lang="en-US"/>
          </a:p>
        </p:txBody>
      </p:sp>
      <p:sp>
        <p:nvSpPr>
          <p:cNvPr id="3" name="Content Placeholder 2">
            <a:extLst>
              <a:ext uri="{FF2B5EF4-FFF2-40B4-BE49-F238E27FC236}">
                <a16:creationId xmlns:a16="http://schemas.microsoft.com/office/drawing/2014/main" id="{5CDDD00B-1DDA-1A55-5D83-AF2E42C8151A}"/>
              </a:ext>
            </a:extLst>
          </p:cNvPr>
          <p:cNvSpPr>
            <a:spLocks noGrp="1"/>
          </p:cNvSpPr>
          <p:nvPr>
            <p:ph idx="1"/>
          </p:nvPr>
        </p:nvSpPr>
        <p:spPr/>
        <p:txBody>
          <a:bodyPr vert="horz" lIns="91440" tIns="45720" rIns="91440" bIns="45720" rtlCol="0" anchor="t">
            <a:normAutofit/>
          </a:bodyPr>
          <a:lstStyle/>
          <a:p>
            <a:pPr marL="0" indent="0">
              <a:buNone/>
            </a:pPr>
            <a:r>
              <a:rPr lang="en-US" sz="2800">
                <a:ea typeface="+mn-lt"/>
                <a:cs typeface="+mn-lt"/>
              </a:rPr>
              <a:t>In groups, compose a short letter to a friend that has been struggling with school. This friend used to do pretty well in school, but now is having a hard time and as a result feels kind of dumb. Based on what we’ve learned from these articles, provide them some encouragement and suggestions for the future. </a:t>
            </a:r>
            <a:endParaRPr lang="en-US"/>
          </a:p>
          <a:p>
            <a:pPr marL="0" indent="0">
              <a:buClr>
                <a:srgbClr val="262626"/>
              </a:buClr>
              <a:buNone/>
            </a:pPr>
            <a:endParaRPr lang="en-US" sz="2800"/>
          </a:p>
        </p:txBody>
      </p:sp>
    </p:spTree>
    <p:extLst>
      <p:ext uri="{BB962C8B-B14F-4D97-AF65-F5344CB8AC3E}">
        <p14:creationId xmlns:p14="http://schemas.microsoft.com/office/powerpoint/2010/main" val="3676044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D75BF-7B1F-0127-6DEE-C6818DEFC614}"/>
              </a:ext>
            </a:extLst>
          </p:cNvPr>
          <p:cNvSpPr>
            <a:spLocks noGrp="1"/>
          </p:cNvSpPr>
          <p:nvPr>
            <p:ph type="title"/>
          </p:nvPr>
        </p:nvSpPr>
        <p:spPr/>
        <p:txBody>
          <a:bodyPr/>
          <a:lstStyle/>
          <a:p>
            <a:r>
              <a:rPr lang="en-US"/>
              <a:t>Reflective Journals/Essays</a:t>
            </a:r>
          </a:p>
        </p:txBody>
      </p:sp>
      <p:sp>
        <p:nvSpPr>
          <p:cNvPr id="3" name="Content Placeholder 2">
            <a:extLst>
              <a:ext uri="{FF2B5EF4-FFF2-40B4-BE49-F238E27FC236}">
                <a16:creationId xmlns:a16="http://schemas.microsoft.com/office/drawing/2014/main" id="{6E5D522C-6455-489C-42CF-F3667EA30422}"/>
              </a:ext>
            </a:extLst>
          </p:cNvPr>
          <p:cNvSpPr>
            <a:spLocks noGrp="1"/>
          </p:cNvSpPr>
          <p:nvPr>
            <p:ph sz="half" idx="1"/>
          </p:nvPr>
        </p:nvSpPr>
        <p:spPr>
          <a:xfrm>
            <a:off x="1059402" y="1807198"/>
            <a:ext cx="5413306" cy="3749040"/>
          </a:xfrm>
        </p:spPr>
        <p:txBody>
          <a:bodyPr vert="horz" lIns="91440" tIns="45720" rIns="91440" bIns="45720" rtlCol="0" anchor="t">
            <a:normAutofit/>
          </a:bodyPr>
          <a:lstStyle/>
          <a:p>
            <a:r>
              <a:rPr lang="en-US" sz="1800" kern="1200">
                <a:latin typeface="Calibri"/>
                <a:ea typeface="+mn-ea"/>
                <a:cs typeface="+mn-cs"/>
              </a:rPr>
              <a:t>Identify your VARK leaning style:</a:t>
            </a:r>
            <a:endParaRPr lang="en-US"/>
          </a:p>
          <a:p>
            <a:pPr marL="0" indent="0">
              <a:buNone/>
            </a:pPr>
            <a:r>
              <a:rPr lang="en-US">
                <a:solidFill>
                  <a:srgbClr val="F49100"/>
                </a:solidFill>
                <a:ea typeface="+mn-lt"/>
                <a:cs typeface="+mn-lt"/>
                <a:hlinkClick r:id="rId3"/>
              </a:rPr>
              <a:t>http://vark-learn.com/the-vark-questionnaire/</a:t>
            </a:r>
            <a:endParaRPr lang="en-US">
              <a:ea typeface="+mn-lt"/>
              <a:cs typeface="+mn-lt"/>
            </a:endParaRPr>
          </a:p>
          <a:p>
            <a:pPr>
              <a:buClr>
                <a:srgbClr val="262626"/>
              </a:buClr>
            </a:pPr>
            <a:r>
              <a:rPr lang="en-US">
                <a:latin typeface="Calibri"/>
                <a:cs typeface="Calibri"/>
              </a:rPr>
              <a:t>Describe how you typically prefer to </a:t>
            </a:r>
            <a:br>
              <a:rPr lang="en-US">
                <a:latin typeface="Calibri"/>
                <a:cs typeface="Calibri"/>
              </a:rPr>
            </a:br>
            <a:r>
              <a:rPr lang="en-US">
                <a:latin typeface="Calibri"/>
                <a:cs typeface="Calibri"/>
              </a:rPr>
              <a:t>learn the material. Does this align with </a:t>
            </a:r>
            <a:br>
              <a:rPr lang="en-US">
                <a:latin typeface="Calibri"/>
                <a:cs typeface="Calibri"/>
              </a:rPr>
            </a:br>
            <a:r>
              <a:rPr lang="en-US">
                <a:latin typeface="Calibri"/>
                <a:cs typeface="Calibri"/>
              </a:rPr>
              <a:t>the results of the VARK questionnaire? </a:t>
            </a:r>
            <a:br>
              <a:rPr lang="en-US">
                <a:latin typeface="Calibri"/>
                <a:cs typeface="Calibri"/>
              </a:rPr>
            </a:br>
            <a:r>
              <a:rPr lang="en-US">
                <a:latin typeface="Calibri"/>
                <a:cs typeface="Calibri"/>
              </a:rPr>
              <a:t>Will you change your study strategies?</a:t>
            </a:r>
          </a:p>
        </p:txBody>
      </p:sp>
      <p:pic>
        <p:nvPicPr>
          <p:cNvPr id="7" name="Picture 6" descr="A black background with a blue circle and white text&#10;&#10;Description automatically generated">
            <a:extLst>
              <a:ext uri="{FF2B5EF4-FFF2-40B4-BE49-F238E27FC236}">
                <a16:creationId xmlns:a16="http://schemas.microsoft.com/office/drawing/2014/main" id="{B4956FA8-F374-E53F-6359-7B63A0E8FA64}"/>
              </a:ext>
            </a:extLst>
          </p:cNvPr>
          <p:cNvPicPr>
            <a:picLocks noChangeAspect="1"/>
          </p:cNvPicPr>
          <p:nvPr/>
        </p:nvPicPr>
        <p:blipFill>
          <a:blip r:embed="rId4"/>
          <a:stretch>
            <a:fillRect/>
          </a:stretch>
        </p:blipFill>
        <p:spPr>
          <a:xfrm>
            <a:off x="2608556" y="1965156"/>
            <a:ext cx="8380519" cy="4703221"/>
          </a:xfrm>
          <a:prstGeom prst="rect">
            <a:avLst/>
          </a:prstGeom>
        </p:spPr>
      </p:pic>
    </p:spTree>
    <p:extLst>
      <p:ext uri="{BB962C8B-B14F-4D97-AF65-F5344CB8AC3E}">
        <p14:creationId xmlns:p14="http://schemas.microsoft.com/office/powerpoint/2010/main" val="96909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{594E0DDF-7DED-B442-8CCF-4C512A24D28F}tf10001067</Template>
  <TotalTime>32</TotalTime>
  <Words>2981</Words>
  <Application>Microsoft Macintosh PowerPoint</Application>
  <PresentationFormat>Widescreen</PresentationFormat>
  <Paragraphs>171</Paragraphs>
  <Slides>20</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Calibri</vt:lpstr>
      <vt:lpstr>Century Gothic</vt:lpstr>
      <vt:lpstr>Garamond</vt:lpstr>
      <vt:lpstr>Savon</vt:lpstr>
      <vt:lpstr>Metacognition and Reflective Thinking Practices</vt:lpstr>
      <vt:lpstr>PowerPoint Presentation</vt:lpstr>
      <vt:lpstr>Introductions... a bit about our stories...</vt:lpstr>
      <vt:lpstr>Theories of Intelligence</vt:lpstr>
      <vt:lpstr>Theories of Intelligence</vt:lpstr>
      <vt:lpstr>You Can Grow Your Brain</vt:lpstr>
      <vt:lpstr>Mindware and the Metacurriculum</vt:lpstr>
      <vt:lpstr>Theories of Intelligence</vt:lpstr>
      <vt:lpstr>Reflective Journals/Essays</vt:lpstr>
      <vt:lpstr>Exam Wrappers</vt:lpstr>
      <vt:lpstr>Writing is a knowledge-making activity</vt:lpstr>
      <vt:lpstr>Reflections &amp; the Curse of Knowledge</vt:lpstr>
      <vt:lpstr>Writing and Metacognition </vt:lpstr>
      <vt:lpstr>Reflection encourages better work.</vt:lpstr>
      <vt:lpstr>PowerPoint Presentation</vt:lpstr>
      <vt:lpstr>Reflection on Reading Habits</vt:lpstr>
      <vt:lpstr>Assigning Written Reflections</vt:lpstr>
      <vt:lpstr>Assessing Reflections</vt:lpstr>
      <vt:lpstr>Muddiest Point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Dennis Inhulsen</dc:creator>
  <cp:lastModifiedBy>Lynch-Biniek, Amy</cp:lastModifiedBy>
  <cp:revision>3</cp:revision>
  <dcterms:created xsi:type="dcterms:W3CDTF">2022-08-18T17:25:03Z</dcterms:created>
  <dcterms:modified xsi:type="dcterms:W3CDTF">2026-08-06T12:43:51Z</dcterms:modified>
</cp:coreProperties>
</file>