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4" d="100"/>
          <a:sy n="164" d="100"/>
        </p:scale>
        <p:origin x="6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4587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THE SESSION BEGINS:
• Greet each participant at the door with a warm handshake and eye contact.
• Name badge/info cards are face-down on each desk.
• This greeting is intentional — you will return to it during the debrief.
• Do not explain what you are doing yet.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MODELING MOMENT:
Share 2–3 personal things about yourself as a teacher — not your CV.
What matters to you? What got you here? What do you want students to feel in your class?
Then name what you just did:
"That took 3 minutes. It costs almost nothing. And it changes the entire relational dynamic for the rest of the semester.
Bidirectional rapport means YOU share first — then you create space for students to share themselves."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the TeachingWorks framework.
Student agency and identity is at the center — everything we do is in service of that.
The four pillars are not sequential — they're ongoing, overlapping, and interdependent.
Source: TeachingWorks at the University of Michigan, High-Leverage Practices project.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each pillar briefly — about 1 min total.
"For the rest of our time together, you're going to experience practices tied to each of these pillars.
Notice: we've already started. The greeting at the door was Rapport. Telling my story was Rapport.
The name badge is Rapport. Let's keep going."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Connect back to the opening activity: "The name badge you filled out? That's the corrective.
You're going to use it right now — in an activity that models what Day 1 could look like in your classroom."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movement built into learning — and it models exactly what faculty could do on Day 1.
Give 5 minutes. Then debrief:
  "What did it feel like to have someone learn your name with care and intention?
   Compare that to what happened earlier when I read the cards."
Name the practice explicitly: this is bidirectional rapport-building. You learn them; they learn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Reference Sensoy &amp; DiAngelo, Is Everyone Really Equal? (2nd ed.), Chapter 1.
The argument: in courses dealing with race, gender, class, and justice, how you establish discourse norms on Day 1 is itself a pedagogical act. It tells students whether their discomfort will be honored, whether their experience will be treated as knowledge, and whether this will be a space where they can think — or just comply.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Spend ~4 minutes on this. Collect norms from the whole group.
Debrief questions:
  "Why co-create, rather than just distribute a list?"
  "What does it signal to students when you invite them to co-author the rules of their own learning space?"
Reference: Sensoy &amp; DiAngelo, Is Everyone Really Equal? Ch. 1 — norms as the foundation of critical dialogue.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Describe cogenerative dialogues briefly:
  "A small group — 3–5 students, rotating — meets with you for 10–15 minutes each week.
   Not to complain. To co-generate solutions. You share your thinking; they share theirs.
   It changes the power dynamic in the room."
Then transition to the modeling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exactly what a cogen feels like from the student side.
3–4 minutes total. Brief whole-group debrief.
Name it afterward: "I just made myself accountable to your feedback. That's what a cogen does. It tells students: this course belongs to you too."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Key point: even reluctant, phone-focused undergrads respond to movement — not because they want to, but because their brains and bodies do.
We've already done this three times today: the door greeting, the across-the-room partner find, and the cogen turn-and-talk.
Invite faculty to think about one moment in their first class where they can get students out of their seats.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~5 minutes for participants to complete the name badge/info card.
Collect the cards. Then read names aloud:
  • For some: ignore the last name — say "I'll just call you [first name]"
  • For others: say "That one's too hard" and skip it
  • For others: mispronounce the name confidently
Do this matter-of-factly, as if it's perfectly normal. No explanation yet.
Let the room sit with it for a moment before moving to the student narratives.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models a closing routine — something you can use at the end of every class.
4–5 minutes total.
Popcorn share: each pair offers one practice and one question to the whole group.
Write the questions on a whiteboard/chart paper if possible — they become the agenda for Gwyn's session and beyond.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Transition to Gwendolyn Yoppolo.
Frame: "We've talked about how to build community through relationships. Gwyn is going to show you one of the most powerful tools you already have — your syllabus — and how to design it so it does what we've been talking about: signals belonging, welcomes students, and sets the tone."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from original deck.
Student story: A professor teaching a class with students from Thailand, Indonesia, Korea, China, and other countries — names were ignored or replaced. One student, Adhe, wrote a poem about her name.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from original deck.
Student narrative: "What My Name Means to Me" — the poem/story from Adhe Sarianany about what it feels like to have her name stumbled over and dismissed.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from original deck.
Student narratives: SungEun and others who simplified or changed their names after years of mispronunciation.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from original deck.
Student story: Peter and Grace — a Korean couple whose real names (SungEun and Soyeon) were unknown to English-speaking friends.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from original deck.
Closing thought: Our names can also be "hard" for students — and introduction of Name Coach as a practical tool for learning pronunciation.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Reflection protocol: 2 min silent, 3 min pair share, brief whole-group debrief.
Draw out the intentional contrast: the handshake at the door (warm, welcoming) vs. the name moment (dismissive).
Both were deliberate acts of teaching design.
Key insight to surface: Names are identity. When we dismiss a name, we dismiss the person.
Connect to the student stories they just read.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Brief pair discussion — 90 sec: "What do your students need most in Week 1?"
Then land on these three. Transition: "The first week is NOT primarily about the syllabus. It's about establishing the relational foundation that makes all the rest possible.
There's a framework from TeachingWorks at University of Michigan that gives us language for this — let's look at it."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A0E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52060"/>
            <a:ext cx="9144000" cy="91440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804672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Have a Great First Week of Class!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548640" y="242316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F0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Community from Day One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286000" y="3127248"/>
            <a:ext cx="4572000" cy="54864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3273552"/>
            <a:ext cx="8046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0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 Incoming Faculty Orientation  |  August 17, 2026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3703320"/>
            <a:ext cx="8046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0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 Weiler, Ed.D.  |  Elementary Education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4A0E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868680"/>
            <a:ext cx="9144000" cy="64008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Are You?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6217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0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Rapport — Pillar 1 begins with you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097280"/>
            <a:ext cx="804672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b="1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need to know you — not just your credentials.</a:t>
            </a:r>
            <a:endParaRPr lang="en-US" sz="18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you care about? What drives you? What do you want them to know about you as a person and teacher?</a:t>
            </a:r>
            <a:endParaRPr lang="en-US" sz="18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4A0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"If your students only knew you from your syllabus, who would they think you are?"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457200" y="3520440"/>
            <a:ext cx="8229600" cy="1280160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3639312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4A0E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Chris shares: who am I as a teacher?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40080" y="4096512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4A0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(Model it — then name it: "On Day 1, your students need to know who YOU are.")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4A0E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868680"/>
            <a:ext cx="9144000" cy="64008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Building Respectful Relationships with Students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6217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0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TeachingWorks, University of Michigan (2019)  |  A High-Leverage Teaching Practice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1024128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Respectful teacher–student relationships are characterized by trust, care, joy, and appreciation of students' cultures and communities.</a:t>
            </a:r>
            <a:endParaRPr lang="en-US" sz="1400" dirty="0"/>
          </a:p>
        </p:txBody>
      </p:sp>
      <p:pic>
        <p:nvPicPr>
          <p:cNvPr id="7" name="Image 0" descr="/sessions/loving-ecstatic-hamilton/mnt/outputs/pptx_work/tw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680" y="1645920"/>
            <a:ext cx="5120640" cy="32461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4A0E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868680"/>
            <a:ext cx="9144000" cy="64008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Four Pillars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6217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0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framework for the first week — and every week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37160" y="1051560"/>
            <a:ext cx="2103120" cy="777240"/>
          </a:xfrm>
          <a:prstGeom prst="rect">
            <a:avLst/>
          </a:prstGeom>
          <a:solidFill>
            <a:srgbClr val="1B4F5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01168" y="1078992"/>
            <a:ext cx="197510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Establish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Rapport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37160" y="1828800"/>
            <a:ext cx="2103120" cy="3017520"/>
          </a:xfrm>
          <a:prstGeom prst="rect">
            <a:avLst/>
          </a:prstGeom>
          <a:solidFill>
            <a:srgbClr val="D6EA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10312" y="1920240"/>
            <a:ext cx="1956816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Seek to learn about and connect with every student as a human being</a:t>
            </a:r>
            <a:endParaRPr lang="en-US" sz="120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 students learn about and connect with you</a:t>
            </a:r>
            <a:endParaRPr lang="en-US" sz="120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small moments to connect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377440" y="1051560"/>
            <a:ext cx="2103120" cy="777240"/>
          </a:xfrm>
          <a:prstGeom prst="rect">
            <a:avLst/>
          </a:prstGeom>
          <a:solidFill>
            <a:srgbClr val="2E5B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441448" y="1078992"/>
            <a:ext cx="197510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Mutual Trust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2377440" y="1828800"/>
            <a:ext cx="2103120" cy="3017520"/>
          </a:xfrm>
          <a:prstGeom prst="rect">
            <a:avLst/>
          </a:prstGeom>
          <a:solidFill>
            <a:srgbClr val="DFF0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450592" y="1920240"/>
            <a:ext cx="1956816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Demonstrate trustworthiness</a:t>
            </a:r>
            <a:endParaRPr lang="en-US" sz="120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 students as trustworthy</a:t>
            </a:r>
            <a:endParaRPr lang="en-US" sz="120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Invite — and take seriously — questions, disagreements, and criticism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617720" y="1051560"/>
            <a:ext cx="2103120" cy="777240"/>
          </a:xfrm>
          <a:prstGeom prst="rect">
            <a:avLst/>
          </a:prstGeom>
          <a:solidFill>
            <a:srgbClr val="5E1B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681728" y="1078992"/>
            <a:ext cx="197510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Monitor &amp;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Maintain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617720" y="1828800"/>
            <a:ext cx="2103120" cy="3017520"/>
          </a:xfrm>
          <a:prstGeom prst="rect">
            <a:avLst/>
          </a:prstGeom>
          <a:solidFill>
            <a:srgbClr val="F5D8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690872" y="1920240"/>
            <a:ext cx="1956816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routines for regular connection</a:t>
            </a:r>
            <a:endParaRPr lang="en-US" sz="120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communication systems (surveys, cogens, check-ins)</a:t>
            </a:r>
            <a:endParaRPr lang="en-US" sz="120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quality of interactions with each student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858000" y="1051560"/>
            <a:ext cx="2103120" cy="777240"/>
          </a:xfrm>
          <a:prstGeom prst="rect">
            <a:avLst/>
          </a:prstGeom>
          <a:solidFill>
            <a:srgbClr val="3D2B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922008" y="1078992"/>
            <a:ext cx="197510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Examine &amp;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 Self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858000" y="1828800"/>
            <a:ext cx="2103120" cy="3017520"/>
          </a:xfrm>
          <a:prstGeom prst="rect">
            <a:avLst/>
          </a:prstGeom>
          <a:solidFill>
            <a:srgbClr val="EDE3D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931152" y="1920240"/>
            <a:ext cx="1956816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Attend to who you are inside and outside the classroom</a:t>
            </a:r>
            <a:endParaRPr lang="en-US" sz="120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Interrogate your biases and blind spots</a:t>
            </a:r>
            <a:endParaRPr lang="en-US" sz="120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Attend to how you express yourself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4A0E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868680"/>
            <a:ext cx="9144000" cy="64008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Pillar 1: Establish Rapport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6217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0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and Honoring Every Name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097280"/>
            <a:ext cx="804672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700" b="1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Names are identity. Mispronouncing or replacing a student's name signals who belongs — and who doesn't.</a:t>
            </a:r>
            <a:endParaRPr lang="en-US" sz="17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Tools: Name Coach (free), student name tents first 2 weeks, name badges/info cards, seating charts early on.</a:t>
            </a:r>
            <a:endParaRPr lang="en-US" sz="17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Greeting at the door: a 3-second interaction that compounds over a semester.</a:t>
            </a:r>
            <a:endParaRPr lang="en-US" sz="17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story and their story: sharing yourself creates space for students to share themselves.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457200" y="46634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NameCoach — free tool for learning name pronunciations from students themselves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4A0E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91440"/>
            <a:ext cx="8412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4A0E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✦  Flipping the Script: Names Done Right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658368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4A0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Movement activity — stand up!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143000"/>
            <a:ext cx="804672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 up and find someone across the room you have NOT spoken with yet.</a:t>
            </a:r>
            <a:endParaRPr lang="en-US" sz="18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your name badge with each other — say your name and tell your story.</a:t>
            </a:r>
            <a:endParaRPr lang="en-US" sz="18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partner practices repeating your name. Jot a note on your badge to help them.</a:t>
            </a:r>
            <a:endParaRPr lang="en-US" sz="18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Discuss: How will you use something like this in your first week?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4A0E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868680"/>
            <a:ext cx="9144000" cy="64008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Pillar 2: Build Mutual Trust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6217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0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Norms for Discourse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097280"/>
            <a:ext cx="8046720" cy="3703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600" b="1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is built — or broken — in how you structure classroom dialogue.</a:t>
            </a:r>
            <a:endParaRPr lang="en-US" sz="16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courses with a critical theory or social justice orientation, norms for discussion are not logistics — they're the first act of community-building.</a:t>
            </a:r>
            <a:endParaRPr lang="en-US" sz="16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Sensoy &amp; DiAngelo (Is Everyone Really Equal?, Ch. 1): discourse norms signal what kind of learning community this is.</a:t>
            </a:r>
            <a:endParaRPr lang="en-US" sz="16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norms: lean into discomfort; speak from your own experience; distinguish intent from impact; recognize how social position shapes perspective.</a:t>
            </a:r>
            <a:endParaRPr lang="en-US" sz="16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Co-creating norms with students generates buy-in and models respect for student agency.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4A0E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91440"/>
            <a:ext cx="8412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4A0E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✦  Let's Create Our Norms — Together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658368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4A0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Modeling a Day 1 activity for courses with high-stakes content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143000"/>
            <a:ext cx="804672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a partner: generate 2–3 norms you'd want for a classroom discussing complex, high-stakes content. (2 minutes)</a:t>
            </a:r>
            <a:endParaRPr lang="en-US" sz="18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with the group. We'll build a collective list.</a:t>
            </a:r>
            <a:endParaRPr lang="en-US" sz="18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Notice: you just co-created norms WITH your community. That IS the Day 1 activity.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4A0E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868680"/>
            <a:ext cx="9144000" cy="64008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Pillar 3: Monitor &amp; Maintain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6217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0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Voice in Your Classroom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097280"/>
            <a:ext cx="8046720" cy="3611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600" b="1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voice is not a nice-to-have — it's a trust-building practice.</a:t>
            </a:r>
            <a:endParaRPr lang="en-US" sz="16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Cogenerative Dialogue (Cogen): a small rotating group meets with you briefly each week to give candid, constructive feedback on the course.</a:t>
            </a:r>
            <a:endParaRPr lang="en-US" sz="16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 surveys in D2L/Canvas: quick check-ins that signal "your experience of this class matters to me."</a:t>
            </a:r>
            <a:endParaRPr lang="en-US" sz="16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Movement and variation: rotating who speaks, who leads, who chooses — builds equity and keeps students engaged.</a:t>
            </a:r>
            <a:endParaRPr lang="en-US" sz="16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Tracking your interactions: Are you connecting equally with all students? Whose voice is missing?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4A0E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91440"/>
            <a:ext cx="8412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4A0E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✦  A Cogen Moment — Right Now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658368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4A0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Experience student voice from the inside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143000"/>
            <a:ext cx="804672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to the person next to you.</a:t>
            </a:r>
            <a:endParaRPr lang="en-US" sz="18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60 seconds each to respond: "What is one thing about this session that is supporting your learning — and one thing that would make it better?"</a:t>
            </a:r>
            <a:endParaRPr lang="en-US" sz="18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Brief share-out with the whole group.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4A0E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868680"/>
            <a:ext cx="9144000" cy="64008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Movement Is Not Optional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6217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0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when students would rather sit still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4023360" cy="3566160"/>
          </a:xfrm>
          <a:prstGeom prst="rect">
            <a:avLst/>
          </a:prstGeom>
          <a:solidFill>
            <a:srgbClr val="4A0E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65760" y="117043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895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11480" y="1627632"/>
            <a:ext cx="374904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Brief movement increases attention and retention (Jensen, 2005; Ratey, 2008)</a:t>
            </a:r>
            <a:endParaRPr lang="en-US" sz="1400" dirty="0"/>
          </a:p>
          <a:p>
            <a:pPr marL="190500" indent="-1905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movement builds social connection — students talk when they move</a:t>
            </a:r>
            <a:endParaRPr lang="en-US" sz="1400" dirty="0"/>
          </a:p>
          <a:p>
            <a:pPr marL="190500" indent="-1905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who move together are more likely to take academic risks together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846320" y="1097280"/>
            <a:ext cx="4023360" cy="3566160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937760" y="117043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0E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It Looks Like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937760" y="1627632"/>
            <a:ext cx="374904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A0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 &amp; find a partner across the room (what we did today)</a:t>
            </a:r>
            <a:endParaRPr lang="en-US" sz="1400" dirty="0"/>
          </a:p>
          <a:p>
            <a:pPr marL="190500" indent="-1905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A0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Gallery walk: post content on walls, students move and respond</a:t>
            </a:r>
            <a:endParaRPr lang="en-US" sz="1400" dirty="0"/>
          </a:p>
          <a:p>
            <a:pPr marL="190500" indent="-1905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4A0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corners: post discussion options in each corner, students vote with their feet</a:t>
            </a:r>
            <a:endParaRPr lang="en-US" sz="1400" dirty="0"/>
          </a:p>
          <a:p>
            <a:pPr marL="190500" indent="-190500">
              <a:spcAft>
                <a:spcPts val="800"/>
              </a:spcAft>
              <a:buSzPct val="100000"/>
              <a:buChar char="•"/>
            </a:pPr>
            <a:r>
              <a:rPr lang="en-US" sz="1400" b="1" dirty="0">
                <a:solidFill>
                  <a:srgbClr val="4A0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of thumb: at least one stand-up moment per 20 minutes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4A0E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91440"/>
            <a:ext cx="8412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4A0E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✦  Let's Start With an Activity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658368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4A0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this before anything else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143000"/>
            <a:ext cx="804672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Flip over the card on your desk.</a:t>
            </a:r>
            <a:endParaRPr lang="en-US" sz="18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all sections — take your time. (5 minutes)</a:t>
            </a:r>
            <a:endParaRPr lang="en-US" sz="18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 onto your card. We'll use it in a moment.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4A0E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91440"/>
            <a:ext cx="8412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4A0E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✦  Before We Go...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658368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4A0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more movement moment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143000"/>
            <a:ext cx="804672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 up and find someone you have NOT spoken to yet today.</a:t>
            </a:r>
            <a:endParaRPr lang="en-US" sz="18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Share: One practice from today you will try in your first week.</a:t>
            </a:r>
            <a:endParaRPr lang="en-US" sz="18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Share: One question you are still sitting with.</a:t>
            </a:r>
            <a:endParaRPr lang="en-US" sz="18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We'll do a brief popcorn share with the full group.</a:t>
            </a:r>
            <a:endParaRPr lang="en-US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4A0E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640080"/>
            <a:ext cx="80467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Syllabus Is a</a:t>
            </a:r>
            <a:endParaRPr lang="en-US" sz="4000" dirty="0"/>
          </a:p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Community-Building Tool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31520" y="246888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F0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we've talked about today — rapport, trust, student voice, identity — can be reinforced or undermined by how you design your syllabus.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286000" y="3547872"/>
            <a:ext cx="4572000" cy="54864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3657600"/>
            <a:ext cx="8046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0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Gwendolyn Yoppolo  |  Art and Design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48640" y="4069080"/>
            <a:ext cx="8046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F0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Creating a Visual Syllabus: Making Your Course Welcoming from Page One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oving-ecstatic-hamilton/mnt/outputs/pptx_work/orig_slide-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oving-ecstatic-hamilton/mnt/outputs/pptx_work/orig_slide-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oving-ecstatic-hamilton/mnt/outputs/pptx_work/orig_slide-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oving-ecstatic-hamilton/mnt/outputs/pptx_work/orig_slide-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oving-ecstatic-hamilton/mnt/outputs/pptx_work/orig_slide-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4A0E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868680"/>
            <a:ext cx="9144000" cy="64008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Reflection  —  Think, Pair, Share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6217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0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minutes | 2 min silent → 3 min with a partner → brief whole-group share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1097280"/>
            <a:ext cx="804672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9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did it feel to have your name ignored, mispronounced, or replaced?</a:t>
            </a:r>
            <a:endParaRPr lang="en-US" sz="19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9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impact might this have on a student — over a week? Over a full semester?</a:t>
            </a:r>
            <a:endParaRPr lang="en-US" sz="19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9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message does it send about who belongs in this space?</a:t>
            </a:r>
            <a:endParaRPr lang="en-US" sz="1900" dirty="0"/>
          </a:p>
          <a:p>
            <a:pPr marL="254000" indent="-254000">
              <a:spcAft>
                <a:spcPts val="1000"/>
              </a:spcAft>
              <a:buSzPct val="100000"/>
              <a:buChar char="•"/>
            </a:pPr>
            <a:r>
              <a:rPr lang="en-US" sz="1900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did the greeting at the door feel, compared to what happened with your name?</a:t>
            </a:r>
            <a:endParaRPr lang="en-US" sz="1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4A0E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80467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First Week</a:t>
            </a:r>
            <a:endParaRPr lang="en-US" sz="4000" dirty="0"/>
          </a:p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Really For?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274320" y="2331720"/>
            <a:ext cx="2743200" cy="2514600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24231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A0E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Comfort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365760" y="2944368"/>
            <a:ext cx="2560320" cy="36576"/>
          </a:xfrm>
          <a:prstGeom prst="rect">
            <a:avLst/>
          </a:prstGeom>
          <a:solidFill>
            <a:srgbClr val="4A0E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11480" y="3017520"/>
            <a:ext cx="246888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A0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need to feel safe enough to take intellectual and social risks.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246120" y="2331720"/>
            <a:ext cx="2743200" cy="2514600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337560" y="24231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A0E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Belonging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337560" y="2944368"/>
            <a:ext cx="2560320" cy="36576"/>
          </a:xfrm>
          <a:prstGeom prst="rect">
            <a:avLst/>
          </a:prstGeom>
          <a:solidFill>
            <a:srgbClr val="4A0E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383280" y="3017520"/>
            <a:ext cx="246888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A0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need to see themselves — their identities — reflected in this space.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217920" y="2331720"/>
            <a:ext cx="2743200" cy="2514600"/>
          </a:xfrm>
          <a:prstGeom prst="rect">
            <a:avLst/>
          </a:prstGeom>
          <a:solidFill>
            <a:srgbClr val="C895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309360" y="24231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A0E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Trust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6309360" y="2944368"/>
            <a:ext cx="2560320" cy="36576"/>
          </a:xfrm>
          <a:prstGeom prst="rect">
            <a:avLst/>
          </a:prstGeom>
          <a:solidFill>
            <a:srgbClr val="4A0E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355080" y="3017520"/>
            <a:ext cx="246888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A0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need to believe this professor sees and values them as capable learners.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2458</TotalTime>
  <Words>2539</Words>
  <Application>Microsoft Macintosh PowerPoint</Application>
  <PresentationFormat>On-screen Show (16:9)</PresentationFormat>
  <Paragraphs>156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Weiler, Christopher S.</cp:lastModifiedBy>
  <cp:revision>1</cp:revision>
  <dcterms:created xsi:type="dcterms:W3CDTF">2026-08-06T20:03:47Z</dcterms:created>
  <dcterms:modified xsi:type="dcterms:W3CDTF">2026-08-08T15:08:44Z</dcterms:modified>
</cp:coreProperties>
</file>